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9" r:id="rId4"/>
    <p:sldId id="271" r:id="rId5"/>
    <p:sldId id="272" r:id="rId6"/>
    <p:sldId id="258" r:id="rId7"/>
    <p:sldId id="259" r:id="rId8"/>
    <p:sldId id="260" r:id="rId9"/>
    <p:sldId id="261" r:id="rId10"/>
    <p:sldId id="263" r:id="rId11"/>
    <p:sldId id="264" r:id="rId12"/>
    <p:sldId id="267" r:id="rId13"/>
    <p:sldId id="268" r:id="rId14"/>
    <p:sldId id="273" r:id="rId15"/>
    <p:sldId id="274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64" d="100"/>
          <a:sy n="6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6A823-9A6C-4BF2-B12A-93EBD6E00AA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1C434-53F3-4BF2-8D9F-A6E108133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9B8E0-0F58-486D-ACE9-1ABAE1AE25D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0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16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0C7BC-EB11-413A-8654-381195C88C3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38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823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D8C9F-C9F3-4E6B-993E-4079707B032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0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970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9DE38A-5FD3-4EDC-AAA4-D2407F4CE17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42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389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535E7-3150-4B10-94C6-E8056E2FF19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4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24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18EC9-EE97-4086-9FA9-1E3D5981932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739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1413C-1FCE-43E0-A7F6-B8B15724AEA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47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70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3C9EC69-DA83-4631-A66C-3A9E92A724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960657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One Notes: Significant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Rules for Significant Figures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1684" y="1959964"/>
            <a:ext cx="10420663" cy="2836887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Rule 5: unlimited sig figs happen in 2 situations</a:t>
            </a:r>
          </a:p>
          <a:p>
            <a:pPr lvl="1"/>
            <a:r>
              <a:rPr lang="en-US" altLang="en-US" sz="2800" dirty="0"/>
              <a:t>Counting = 32 people in class </a:t>
            </a:r>
            <a:r>
              <a:rPr lang="en-US" altLang="en-US" sz="2800" dirty="0" smtClean="0"/>
              <a:t>=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Infinite </a:t>
            </a:r>
            <a:r>
              <a:rPr lang="en-US" altLang="en-US" sz="2800" b="1" dirty="0">
                <a:solidFill>
                  <a:srgbClr val="FF0000"/>
                </a:solidFill>
              </a:rPr>
              <a:t>sig figs</a:t>
            </a:r>
          </a:p>
          <a:p>
            <a:pPr lvl="1"/>
            <a:r>
              <a:rPr lang="en-US" altLang="en-US" sz="2800" dirty="0"/>
              <a:t>Exact defined quantities (1 </a:t>
            </a:r>
            <a:r>
              <a:rPr lang="en-US" altLang="en-US" sz="2800" dirty="0" err="1"/>
              <a:t>hr</a:t>
            </a:r>
            <a:r>
              <a:rPr lang="en-US" altLang="en-US" sz="2800" dirty="0"/>
              <a:t> = 60 min)=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Infinite </a:t>
            </a:r>
            <a:r>
              <a:rPr lang="en-US" altLang="en-US" sz="2800" b="1" dirty="0">
                <a:solidFill>
                  <a:srgbClr val="FF0000"/>
                </a:solidFill>
              </a:rPr>
              <a:t>sig figs</a:t>
            </a:r>
          </a:p>
        </p:txBody>
      </p:sp>
      <p:sp>
        <p:nvSpPr>
          <p:cNvPr id="223236" name="WordArt 4"/>
          <p:cNvSpPr>
            <a:spLocks noChangeArrowheads="1" noChangeShapeType="1" noTextEdit="1"/>
          </p:cNvSpPr>
          <p:nvPr/>
        </p:nvSpPr>
        <p:spPr bwMode="auto">
          <a:xfrm>
            <a:off x="3048000" y="4038600"/>
            <a:ext cx="5943600" cy="213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kern="10" dirty="0">
              <a:ln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Goudy Old Style" panose="02020502050305020303" pitchFamily="18" charset="0"/>
            </a:endParaRPr>
          </a:p>
        </p:txBody>
      </p:sp>
      <p:pic>
        <p:nvPicPr>
          <p:cNvPr id="12290" name="Picture 2" descr="http://www.clipartbest.com/cliparts/4Tb/obg/4Tbobg77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63" y="-21053425"/>
            <a:ext cx="4206240" cy="195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www.thehouseofmarley.com/blog/wp-content/uploads/2012/06/marley-logo-infinit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355" y="3606226"/>
            <a:ext cx="4286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326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52400"/>
            <a:ext cx="8229600" cy="762000"/>
          </a:xfrm>
        </p:spPr>
        <p:txBody>
          <a:bodyPr/>
          <a:lstStyle/>
          <a:p>
            <a:r>
              <a:rPr lang="en-US" altLang="en-US"/>
              <a:t>Examples: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533401"/>
            <a:ext cx="8991600" cy="4530725"/>
          </a:xfrm>
        </p:spPr>
        <p:txBody>
          <a:bodyPr/>
          <a:lstStyle/>
          <a:p>
            <a:r>
              <a:rPr lang="en-US" altLang="en-US" sz="2800"/>
              <a:t>An engineer made the following measurements.  How many significant figures are in each measurement?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endParaRPr lang="en-US" altLang="en-US" sz="2400"/>
          </a:p>
        </p:txBody>
      </p:sp>
      <p:graphicFrame>
        <p:nvGraphicFramePr>
          <p:cNvPr id="225321" name="Group 41"/>
          <p:cNvGraphicFramePr>
            <a:graphicFrameLocks noGrp="1"/>
          </p:cNvGraphicFramePr>
          <p:nvPr>
            <p:ph sz="half" idx="2"/>
          </p:nvPr>
        </p:nvGraphicFramePr>
        <p:xfrm>
          <a:off x="2133600" y="1524000"/>
          <a:ext cx="8153400" cy="3459480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1.0070 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g/mL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17.10 kg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meter sticks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100,890 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1.090 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0.0054 cm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0.00200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322" name="Text Box 42"/>
          <p:cNvSpPr txBox="1">
            <a:spLocks noChangeArrowheads="1"/>
          </p:cNvSpPr>
          <p:nvPr/>
        </p:nvSpPr>
        <p:spPr bwMode="auto">
          <a:xfrm>
            <a:off x="4724400" y="1600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25323" name="Text Box 43"/>
          <p:cNvSpPr txBox="1">
            <a:spLocks noChangeArrowheads="1"/>
          </p:cNvSpPr>
          <p:nvPr/>
        </p:nvSpPr>
        <p:spPr bwMode="auto">
          <a:xfrm>
            <a:off x="4800600" y="2514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5324" name="Text Box 44"/>
          <p:cNvSpPr txBox="1">
            <a:spLocks noChangeArrowheads="1"/>
          </p:cNvSpPr>
          <p:nvPr/>
        </p:nvSpPr>
        <p:spPr bwMode="auto">
          <a:xfrm>
            <a:off x="4800600" y="3429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25325" name="Text Box 45"/>
          <p:cNvSpPr txBox="1">
            <a:spLocks noChangeArrowheads="1"/>
          </p:cNvSpPr>
          <p:nvPr/>
        </p:nvSpPr>
        <p:spPr bwMode="auto">
          <a:xfrm>
            <a:off x="4800600" y="4267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5326" name="Text Box 46"/>
          <p:cNvSpPr txBox="1">
            <a:spLocks noChangeArrowheads="1"/>
          </p:cNvSpPr>
          <p:nvPr/>
        </p:nvSpPr>
        <p:spPr bwMode="auto">
          <a:xfrm>
            <a:off x="8839200" y="1600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5327" name="Text Box 47"/>
          <p:cNvSpPr txBox="1">
            <a:spLocks noChangeArrowheads="1"/>
          </p:cNvSpPr>
          <p:nvPr/>
        </p:nvSpPr>
        <p:spPr bwMode="auto">
          <a:xfrm>
            <a:off x="8229600" y="24384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unlimited</a:t>
            </a:r>
          </a:p>
        </p:txBody>
      </p:sp>
      <p:sp>
        <p:nvSpPr>
          <p:cNvPr id="225328" name="Text Box 48"/>
          <p:cNvSpPr txBox="1">
            <a:spLocks noChangeArrowheads="1"/>
          </p:cNvSpPr>
          <p:nvPr/>
        </p:nvSpPr>
        <p:spPr bwMode="auto">
          <a:xfrm>
            <a:off x="8915400" y="3352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5329" name="Text Box 49"/>
          <p:cNvSpPr txBox="1">
            <a:spLocks noChangeArrowheads="1"/>
          </p:cNvSpPr>
          <p:nvPr/>
        </p:nvSpPr>
        <p:spPr bwMode="auto">
          <a:xfrm>
            <a:off x="8839200" y="4267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8334614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2" grpId="0"/>
      <p:bldP spid="225323" grpId="0"/>
      <p:bldP spid="225324" grpId="0"/>
      <p:bldP spid="225325" grpId="0"/>
      <p:bldP spid="225326" grpId="0"/>
      <p:bldP spid="225327" grpId="0"/>
      <p:bldP spid="225328" grpId="0"/>
      <p:bldP spid="2253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C. </a:t>
            </a:r>
            <a:r>
              <a:rPr lang="en-US" altLang="en-US" sz="4000" dirty="0"/>
              <a:t>Rules for Rounding Significant Figures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200" dirty="0"/>
              <a:t>If the number is less than 5, the last digit is unchanged.  If the number is 5 or more, the last significant digit is increased by 1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200" dirty="0"/>
              <a:t>Trick: A bar may be written over the last significant figure</a:t>
            </a:r>
          </a:p>
        </p:txBody>
      </p:sp>
    </p:spTree>
    <p:extLst>
      <p:ext uri="{BB962C8B-B14F-4D97-AF65-F5344CB8AC3E}">
        <p14:creationId xmlns:p14="http://schemas.microsoft.com/office/powerpoint/2010/main" val="1300225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762000"/>
          </a:xfrm>
        </p:spPr>
        <p:txBody>
          <a:bodyPr/>
          <a:lstStyle/>
          <a:p>
            <a:r>
              <a:rPr lang="en-US" altLang="en-US"/>
              <a:t>Examples: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838201"/>
            <a:ext cx="8991600" cy="4530725"/>
          </a:xfrm>
        </p:spPr>
        <p:txBody>
          <a:bodyPr/>
          <a:lstStyle/>
          <a:p>
            <a:r>
              <a:rPr lang="en-US" altLang="en-US" sz="2800"/>
              <a:t>Round the following to 3 significant figures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endParaRPr lang="en-US" altLang="en-US" sz="2400"/>
          </a:p>
        </p:txBody>
      </p:sp>
      <p:graphicFrame>
        <p:nvGraphicFramePr>
          <p:cNvPr id="246823" name="Group 39"/>
          <p:cNvGraphicFramePr>
            <a:graphicFrameLocks noGrp="1"/>
          </p:cNvGraphicFramePr>
          <p:nvPr>
            <p:ph sz="half" idx="2"/>
          </p:nvPr>
        </p:nvGraphicFramePr>
        <p:xfrm>
          <a:off x="2133600" y="1524000"/>
          <a:ext cx="8153400" cy="3352800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2.541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2.859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24,585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1,589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0.005697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22,999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815" name="Text Box 31"/>
          <p:cNvSpPr txBox="1">
            <a:spLocks noChangeArrowheads="1"/>
          </p:cNvSpPr>
          <p:nvPr/>
        </p:nvSpPr>
        <p:spPr bwMode="auto">
          <a:xfrm>
            <a:off x="4724400" y="16002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2.54</a:t>
            </a:r>
          </a:p>
        </p:txBody>
      </p:sp>
      <p:sp>
        <p:nvSpPr>
          <p:cNvPr id="246816" name="Text Box 32"/>
          <p:cNvSpPr txBox="1">
            <a:spLocks noChangeArrowheads="1"/>
          </p:cNvSpPr>
          <p:nvPr/>
        </p:nvSpPr>
        <p:spPr bwMode="auto">
          <a:xfrm>
            <a:off x="4724400" y="251460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24,600</a:t>
            </a:r>
          </a:p>
        </p:txBody>
      </p:sp>
      <p:sp>
        <p:nvSpPr>
          <p:cNvPr id="246817" name="Text Box 33"/>
          <p:cNvSpPr txBox="1">
            <a:spLocks noChangeArrowheads="1"/>
          </p:cNvSpPr>
          <p:nvPr/>
        </p:nvSpPr>
        <p:spPr bwMode="auto">
          <a:xfrm>
            <a:off x="4800600" y="33528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1,590</a:t>
            </a:r>
          </a:p>
        </p:txBody>
      </p:sp>
      <p:sp>
        <p:nvSpPr>
          <p:cNvPr id="246818" name="Text Box 34"/>
          <p:cNvSpPr txBox="1">
            <a:spLocks noChangeArrowheads="1"/>
          </p:cNvSpPr>
          <p:nvPr/>
        </p:nvSpPr>
        <p:spPr bwMode="auto">
          <a:xfrm>
            <a:off x="4419600" y="4267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0.00570</a:t>
            </a:r>
          </a:p>
        </p:txBody>
      </p:sp>
      <p:sp>
        <p:nvSpPr>
          <p:cNvPr id="246819" name="Text Box 35"/>
          <p:cNvSpPr txBox="1">
            <a:spLocks noChangeArrowheads="1"/>
          </p:cNvSpPr>
          <p:nvPr/>
        </p:nvSpPr>
        <p:spPr bwMode="auto">
          <a:xfrm>
            <a:off x="8839200" y="16002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2.86</a:t>
            </a:r>
          </a:p>
        </p:txBody>
      </p:sp>
      <p:sp>
        <p:nvSpPr>
          <p:cNvPr id="246820" name="Text Box 36"/>
          <p:cNvSpPr txBox="1">
            <a:spLocks noChangeArrowheads="1"/>
          </p:cNvSpPr>
          <p:nvPr/>
        </p:nvSpPr>
        <p:spPr bwMode="auto">
          <a:xfrm>
            <a:off x="8686800" y="2438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1.00</a:t>
            </a:r>
          </a:p>
        </p:txBody>
      </p:sp>
      <p:sp>
        <p:nvSpPr>
          <p:cNvPr id="246821" name="Text Box 37"/>
          <p:cNvSpPr txBox="1">
            <a:spLocks noChangeArrowheads="1"/>
          </p:cNvSpPr>
          <p:nvPr/>
        </p:nvSpPr>
        <p:spPr bwMode="auto">
          <a:xfrm>
            <a:off x="8915400" y="33528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5900</a:t>
            </a:r>
          </a:p>
        </p:txBody>
      </p:sp>
      <p:sp>
        <p:nvSpPr>
          <p:cNvPr id="246822" name="Text Box 38"/>
          <p:cNvSpPr txBox="1">
            <a:spLocks noChangeArrowheads="1"/>
          </p:cNvSpPr>
          <p:nvPr/>
        </p:nvSpPr>
        <p:spPr bwMode="auto">
          <a:xfrm>
            <a:off x="8534400" y="41910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23,000</a:t>
            </a:r>
          </a:p>
        </p:txBody>
      </p:sp>
      <p:sp>
        <p:nvSpPr>
          <p:cNvPr id="246824" name="Line 40"/>
          <p:cNvSpPr>
            <a:spLocks noChangeShapeType="1"/>
          </p:cNvSpPr>
          <p:nvPr/>
        </p:nvSpPr>
        <p:spPr bwMode="auto">
          <a:xfrm>
            <a:off x="2743200" y="1752600"/>
            <a:ext cx="6096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825" name="Line 41"/>
          <p:cNvSpPr>
            <a:spLocks noChangeShapeType="1"/>
          </p:cNvSpPr>
          <p:nvPr/>
        </p:nvSpPr>
        <p:spPr bwMode="auto">
          <a:xfrm>
            <a:off x="2590800" y="2590800"/>
            <a:ext cx="6858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826" name="Line 42"/>
          <p:cNvSpPr>
            <a:spLocks noChangeShapeType="1"/>
          </p:cNvSpPr>
          <p:nvPr/>
        </p:nvSpPr>
        <p:spPr bwMode="auto">
          <a:xfrm>
            <a:off x="2743200" y="3429000"/>
            <a:ext cx="6096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827" name="Line 43"/>
          <p:cNvSpPr>
            <a:spLocks noChangeShapeType="1"/>
          </p:cNvSpPr>
          <p:nvPr/>
        </p:nvSpPr>
        <p:spPr bwMode="auto">
          <a:xfrm>
            <a:off x="3048000" y="4267200"/>
            <a:ext cx="6096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828" name="Line 44"/>
          <p:cNvSpPr>
            <a:spLocks noChangeShapeType="1"/>
          </p:cNvSpPr>
          <p:nvPr/>
        </p:nvSpPr>
        <p:spPr bwMode="auto">
          <a:xfrm>
            <a:off x="6781800" y="1752600"/>
            <a:ext cx="6096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829" name="Line 45"/>
          <p:cNvSpPr>
            <a:spLocks noChangeShapeType="1"/>
          </p:cNvSpPr>
          <p:nvPr/>
        </p:nvSpPr>
        <p:spPr bwMode="auto">
          <a:xfrm>
            <a:off x="6705600" y="2590800"/>
            <a:ext cx="6096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830" name="Line 46"/>
          <p:cNvSpPr>
            <a:spLocks noChangeShapeType="1"/>
          </p:cNvSpPr>
          <p:nvPr/>
        </p:nvSpPr>
        <p:spPr bwMode="auto">
          <a:xfrm>
            <a:off x="6781800" y="3429000"/>
            <a:ext cx="6096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831" name="Line 47"/>
          <p:cNvSpPr>
            <a:spLocks noChangeShapeType="1"/>
          </p:cNvSpPr>
          <p:nvPr/>
        </p:nvSpPr>
        <p:spPr bwMode="auto">
          <a:xfrm>
            <a:off x="6705600" y="4267200"/>
            <a:ext cx="6096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832" name="Line 48"/>
          <p:cNvSpPr>
            <a:spLocks noChangeShapeType="1"/>
          </p:cNvSpPr>
          <p:nvPr/>
        </p:nvSpPr>
        <p:spPr bwMode="auto">
          <a:xfrm>
            <a:off x="9448800" y="3429000"/>
            <a:ext cx="144905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833" name="Line 49"/>
          <p:cNvSpPr>
            <a:spLocks noChangeShapeType="1"/>
          </p:cNvSpPr>
          <p:nvPr/>
        </p:nvSpPr>
        <p:spPr bwMode="auto">
          <a:xfrm>
            <a:off x="9220200" y="4267200"/>
            <a:ext cx="103682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3387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6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6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6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6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6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6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6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6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6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6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6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15" grpId="0"/>
      <p:bldP spid="246816" grpId="0"/>
      <p:bldP spid="246817" grpId="0"/>
      <p:bldP spid="246818" grpId="0"/>
      <p:bldP spid="246819" grpId="0"/>
      <p:bldP spid="246820" grpId="0"/>
      <p:bldP spid="246821" grpId="0"/>
      <p:bldP spid="246822" grpId="0"/>
      <p:bldP spid="246824" grpId="0" animBg="1"/>
      <p:bldP spid="246825" grpId="0" animBg="1"/>
      <p:bldP spid="246826" grpId="0" animBg="1"/>
      <p:bldP spid="246827" grpId="0" animBg="1"/>
      <p:bldP spid="246828" grpId="0" animBg="1"/>
      <p:bldP spid="246829" grpId="0" animBg="1"/>
      <p:bldP spid="246830" grpId="0" animBg="1"/>
      <p:bldP spid="246831" grpId="0" animBg="1"/>
      <p:bldP spid="246832" grpId="0" animBg="1"/>
      <p:bldP spid="2468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mage.slidesharecdn.com/2-significantfig-140801094652-phpapp02/95/2-significantfig-3-638.jpg?cb=14068864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7" y="-237268"/>
            <a:ext cx="10769257" cy="715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1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67836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Practice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097280" y="1143000"/>
            <a:ext cx="9250128" cy="57150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Determine the number of sig. figs for each value given.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a) 0.54 = __________ sig figs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b) 0.0098 = __________ sig figs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c)  2370 = __________ sig figs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d) 16070 = __________ sig figs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e) 160.0 = __________ sig figs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f)  37000 = __________ sig figs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4" name="Text Box 43"/>
          <p:cNvSpPr txBox="1">
            <a:spLocks noChangeArrowheads="1"/>
          </p:cNvSpPr>
          <p:nvPr/>
        </p:nvSpPr>
        <p:spPr bwMode="auto">
          <a:xfrm>
            <a:off x="3331564" y="161519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</a:rPr>
              <a:t>2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3636364" y="2194628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</a:rPr>
              <a:t>2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3636364" y="2896407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</a:rPr>
              <a:t>3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3636364" y="3517015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3636364" y="4103622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3636364" y="4690229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</a:rPr>
              <a:t>2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0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078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Practice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259174" y="1143001"/>
            <a:ext cx="10358203" cy="49831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>
                <a:ea typeface="ＭＳ Ｐゴシック" panose="020B0600070205080204" pitchFamily="34" charset="-128"/>
              </a:rPr>
              <a:t> Round each of the following to 3 sig figs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a) 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458900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ea typeface="ＭＳ Ｐゴシック" panose="020B0600070205080204" pitchFamily="34" charset="-128"/>
              </a:rPr>
              <a:t>b) </a:t>
            </a:r>
            <a:r>
              <a:rPr lang="en-US" altLang="en-US" sz="3200" dirty="0">
                <a:ea typeface="ＭＳ Ｐゴシック" panose="020B0600070205080204" pitchFamily="34" charset="-128"/>
              </a:rPr>
              <a:t>258000.0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ea typeface="ＭＳ Ｐゴシック" panose="020B0600070205080204" pitchFamily="34" charset="-128"/>
              </a:rPr>
              <a:t>c) </a:t>
            </a:r>
            <a:r>
              <a:rPr lang="en-US" altLang="en-US" sz="3200" dirty="0">
                <a:ea typeface="ＭＳ Ｐゴシック" panose="020B0600070205080204" pitchFamily="34" charset="-128"/>
              </a:rPr>
              <a:t>784643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ea typeface="ＭＳ Ｐゴシック" panose="020B0600070205080204" pitchFamily="34" charset="-128"/>
              </a:rPr>
              <a:t>d) </a:t>
            </a:r>
            <a:r>
              <a:rPr lang="en-US" altLang="en-US" sz="3200" dirty="0">
                <a:ea typeface="ＭＳ Ｐゴシック" panose="020B0600070205080204" pitchFamily="34" charset="-128"/>
              </a:rPr>
              <a:t>45.097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ea typeface="ＭＳ Ｐゴシック" panose="020B0600070205080204" pitchFamily="34" charset="-128"/>
              </a:rPr>
              <a:t>e) </a:t>
            </a:r>
            <a:r>
              <a:rPr lang="en-US" altLang="en-US" sz="3200" dirty="0">
                <a:ea typeface="ＭＳ Ｐゴシック" panose="020B0600070205080204" pitchFamily="34" charset="-128"/>
              </a:rPr>
              <a:t>0.00086432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ea typeface="ＭＳ Ｐゴシック" panose="020B0600070205080204" pitchFamily="34" charset="-128"/>
              </a:rPr>
              <a:t>f) </a:t>
            </a:r>
            <a:r>
              <a:rPr lang="en-US" altLang="en-US" sz="3200" dirty="0">
                <a:ea typeface="ＭＳ Ｐゴシック" panose="020B0600070205080204" pitchFamily="34" charset="-128"/>
              </a:rPr>
              <a:t>0.06598</a:t>
            </a:r>
          </a:p>
          <a:p>
            <a:pPr eaLnBrk="1" hangingPunct="1"/>
            <a:endParaRPr lang="en-US" altLang="en-US" sz="3200" dirty="0">
              <a:ea typeface="ＭＳ Ｐゴシック" panose="020B0600070205080204" pitchFamily="34" charset="-128"/>
            </a:endParaRPr>
          </a:p>
        </p:txBody>
      </p:sp>
      <p:sp>
        <p:nvSpPr>
          <p:cNvPr id="4" name="Text Box 43"/>
          <p:cNvSpPr txBox="1">
            <a:spLocks noChangeArrowheads="1"/>
          </p:cNvSpPr>
          <p:nvPr/>
        </p:nvSpPr>
        <p:spPr bwMode="auto">
          <a:xfrm>
            <a:off x="3751288" y="1720121"/>
            <a:ext cx="2109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</a:rPr>
              <a:t>459000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3751288" y="2297241"/>
            <a:ext cx="2109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</a:rPr>
              <a:t>258000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3751288" y="2938149"/>
            <a:ext cx="2109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</a:rPr>
              <a:t>785000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3751288" y="3579057"/>
            <a:ext cx="2109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</a:rPr>
              <a:t>45.1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3766278" y="4163832"/>
            <a:ext cx="2109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</a:rPr>
              <a:t>0.000864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3751288" y="4740952"/>
            <a:ext cx="2109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</a:rPr>
              <a:t>0.0660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6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 smtClean="0"/>
              <a:t>A. What are Significant Figures?</a:t>
            </a:r>
            <a:endParaRPr lang="en-US" altLang="en-US" sz="4400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/>
              <a:t>The number of all certain digits in a measurement plus one estimated digit.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7782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dirty="0" smtClean="0"/>
              <a:t>Example</a:t>
            </a:r>
            <a:endParaRPr lang="en-US" altLang="en-US" sz="3400" dirty="0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3200400" y="2057400"/>
            <a:ext cx="3048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3200" b="1"/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5181601" y="4267201"/>
            <a:ext cx="13083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0000FF"/>
                </a:solidFill>
              </a:rPr>
              <a:t>2.0 cm</a:t>
            </a:r>
          </a:p>
        </p:txBody>
      </p:sp>
      <p:grpSp>
        <p:nvGrpSpPr>
          <p:cNvPr id="197637" name="Group 5"/>
          <p:cNvGrpSpPr>
            <a:grpSpLocks/>
          </p:cNvGrpSpPr>
          <p:nvPr/>
        </p:nvGrpSpPr>
        <p:grpSpPr bwMode="auto">
          <a:xfrm>
            <a:off x="2895600" y="2362200"/>
            <a:ext cx="6934200" cy="1741488"/>
            <a:chOff x="864" y="1536"/>
            <a:chExt cx="4368" cy="1097"/>
          </a:xfrm>
        </p:grpSpPr>
        <p:sp>
          <p:nvSpPr>
            <p:cNvPr id="197638" name="Line 6"/>
            <p:cNvSpPr>
              <a:spLocks noChangeShapeType="1"/>
            </p:cNvSpPr>
            <p:nvPr/>
          </p:nvSpPr>
          <p:spPr bwMode="auto">
            <a:xfrm>
              <a:off x="874" y="1536"/>
              <a:ext cx="4358" cy="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39" name="Line 7"/>
            <p:cNvSpPr>
              <a:spLocks noChangeShapeType="1"/>
            </p:cNvSpPr>
            <p:nvPr/>
          </p:nvSpPr>
          <p:spPr bwMode="auto">
            <a:xfrm flipH="1">
              <a:off x="864" y="1536"/>
              <a:ext cx="10" cy="10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0" name="Line 8"/>
            <p:cNvSpPr>
              <a:spLocks noChangeShapeType="1"/>
            </p:cNvSpPr>
            <p:nvPr/>
          </p:nvSpPr>
          <p:spPr bwMode="auto">
            <a:xfrm>
              <a:off x="1066" y="1536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1" name="Line 9"/>
            <p:cNvSpPr>
              <a:spLocks noChangeShapeType="1"/>
            </p:cNvSpPr>
            <p:nvPr/>
          </p:nvSpPr>
          <p:spPr bwMode="auto">
            <a:xfrm>
              <a:off x="2026" y="1536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2" name="Text Box 10"/>
            <p:cNvSpPr txBox="1">
              <a:spLocks noChangeArrowheads="1"/>
            </p:cNvSpPr>
            <p:nvPr/>
          </p:nvSpPr>
          <p:spPr bwMode="auto">
            <a:xfrm>
              <a:off x="1920" y="212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3200">
                  <a:latin typeface="Times New Roman" panose="02020603050405020304" pitchFamily="18" charset="0"/>
                </a:rPr>
                <a:t>1</a:t>
              </a:r>
              <a:endParaRPr lang="en-US" altLang="en-US" sz="3200"/>
            </a:p>
          </p:txBody>
        </p:sp>
        <p:sp>
          <p:nvSpPr>
            <p:cNvPr id="197643" name="Text Box 11"/>
            <p:cNvSpPr txBox="1">
              <a:spLocks noChangeArrowheads="1"/>
            </p:cNvSpPr>
            <p:nvPr/>
          </p:nvSpPr>
          <p:spPr bwMode="auto">
            <a:xfrm>
              <a:off x="960" y="212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3200">
                  <a:latin typeface="Times New Roman" panose="02020603050405020304" pitchFamily="18" charset="0"/>
                </a:rPr>
                <a:t>0</a:t>
              </a:r>
              <a:endParaRPr lang="en-US" altLang="en-US" sz="3200"/>
            </a:p>
          </p:txBody>
        </p:sp>
        <p:sp>
          <p:nvSpPr>
            <p:cNvPr id="197644" name="Line 12"/>
            <p:cNvSpPr>
              <a:spLocks noChangeShapeType="1"/>
            </p:cNvSpPr>
            <p:nvPr/>
          </p:nvSpPr>
          <p:spPr bwMode="auto">
            <a:xfrm>
              <a:off x="2976" y="1546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5" name="Text Box 13"/>
            <p:cNvSpPr txBox="1">
              <a:spLocks noChangeArrowheads="1"/>
            </p:cNvSpPr>
            <p:nvPr/>
          </p:nvSpPr>
          <p:spPr bwMode="auto">
            <a:xfrm>
              <a:off x="2870" y="213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3200">
                  <a:latin typeface="Times New Roman" panose="02020603050405020304" pitchFamily="18" charset="0"/>
                </a:rPr>
                <a:t>2</a:t>
              </a:r>
              <a:endParaRPr lang="en-US" altLang="en-US" sz="3200"/>
            </a:p>
          </p:txBody>
        </p:sp>
        <p:sp>
          <p:nvSpPr>
            <p:cNvPr id="197646" name="Line 14"/>
            <p:cNvSpPr>
              <a:spLocks noChangeShapeType="1"/>
            </p:cNvSpPr>
            <p:nvPr/>
          </p:nvSpPr>
          <p:spPr bwMode="auto">
            <a:xfrm>
              <a:off x="3936" y="1546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7" name="Text Box 15"/>
            <p:cNvSpPr txBox="1">
              <a:spLocks noChangeArrowheads="1"/>
            </p:cNvSpPr>
            <p:nvPr/>
          </p:nvSpPr>
          <p:spPr bwMode="auto">
            <a:xfrm>
              <a:off x="3830" y="213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3200">
                  <a:latin typeface="Times New Roman" panose="02020603050405020304" pitchFamily="18" charset="0"/>
                </a:rPr>
                <a:t>3</a:t>
              </a:r>
              <a:endParaRPr lang="en-US" altLang="en-US" sz="3200"/>
            </a:p>
          </p:txBody>
        </p:sp>
        <p:sp>
          <p:nvSpPr>
            <p:cNvPr id="197648" name="Line 16"/>
            <p:cNvSpPr>
              <a:spLocks noChangeShapeType="1"/>
            </p:cNvSpPr>
            <p:nvPr/>
          </p:nvSpPr>
          <p:spPr bwMode="auto">
            <a:xfrm>
              <a:off x="4896" y="1546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9" name="Text Box 17"/>
            <p:cNvSpPr txBox="1">
              <a:spLocks noChangeArrowheads="1"/>
            </p:cNvSpPr>
            <p:nvPr/>
          </p:nvSpPr>
          <p:spPr bwMode="auto">
            <a:xfrm>
              <a:off x="4790" y="213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3200">
                  <a:latin typeface="Times New Roman" panose="02020603050405020304" pitchFamily="18" charset="0"/>
                </a:rPr>
                <a:t>4</a:t>
              </a:r>
              <a:endParaRPr lang="en-US" altLang="en-US" sz="3200"/>
            </a:p>
          </p:txBody>
        </p:sp>
        <p:sp>
          <p:nvSpPr>
            <p:cNvPr id="197650" name="Rectangle 18"/>
            <p:cNvSpPr>
              <a:spLocks noChangeArrowheads="1"/>
            </p:cNvSpPr>
            <p:nvPr/>
          </p:nvSpPr>
          <p:spPr bwMode="auto">
            <a:xfrm>
              <a:off x="864" y="1536"/>
              <a:ext cx="4368" cy="1056"/>
            </a:xfrm>
            <a:prstGeom prst="rect">
              <a:avLst/>
            </a:prstGeom>
            <a:solidFill>
              <a:srgbClr val="FF9900">
                <a:alpha val="7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000" b="1"/>
            </a:p>
          </p:txBody>
        </p:sp>
        <p:sp>
          <p:nvSpPr>
            <p:cNvPr id="197651" name="Rectangle 19"/>
            <p:cNvSpPr>
              <a:spLocks noChangeArrowheads="1"/>
            </p:cNvSpPr>
            <p:nvPr/>
          </p:nvSpPr>
          <p:spPr bwMode="auto">
            <a:xfrm>
              <a:off x="864" y="2400"/>
              <a:ext cx="2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b="1"/>
                <a:t>cm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61748" y="4205645"/>
            <a:ext cx="429393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 Significant figures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467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3080479" y="1737360"/>
            <a:ext cx="464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3200" b="1"/>
          </a:p>
        </p:txBody>
      </p:sp>
      <p:grpSp>
        <p:nvGrpSpPr>
          <p:cNvPr id="199684" name="Group 4"/>
          <p:cNvGrpSpPr>
            <a:grpSpLocks/>
          </p:cNvGrpSpPr>
          <p:nvPr/>
        </p:nvGrpSpPr>
        <p:grpSpPr bwMode="auto">
          <a:xfrm>
            <a:off x="2775679" y="2118360"/>
            <a:ext cx="6934200" cy="1741488"/>
            <a:chOff x="864" y="2112"/>
            <a:chExt cx="4368" cy="1097"/>
          </a:xfrm>
        </p:grpSpPr>
        <p:grpSp>
          <p:nvGrpSpPr>
            <p:cNvPr id="199685" name="Group 5"/>
            <p:cNvGrpSpPr>
              <a:grpSpLocks/>
            </p:cNvGrpSpPr>
            <p:nvPr/>
          </p:nvGrpSpPr>
          <p:grpSpPr bwMode="auto">
            <a:xfrm>
              <a:off x="864" y="2112"/>
              <a:ext cx="4368" cy="1066"/>
              <a:chOff x="1008" y="1622"/>
              <a:chExt cx="4368" cy="1066"/>
            </a:xfrm>
          </p:grpSpPr>
          <p:sp>
            <p:nvSpPr>
              <p:cNvPr id="199686" name="Line 6"/>
              <p:cNvSpPr>
                <a:spLocks noChangeShapeType="1"/>
              </p:cNvSpPr>
              <p:nvPr/>
            </p:nvSpPr>
            <p:spPr bwMode="auto">
              <a:xfrm>
                <a:off x="1018" y="1622"/>
                <a:ext cx="4358" cy="1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87" name="Line 7"/>
              <p:cNvSpPr>
                <a:spLocks noChangeShapeType="1"/>
              </p:cNvSpPr>
              <p:nvPr/>
            </p:nvSpPr>
            <p:spPr bwMode="auto">
              <a:xfrm flipH="1">
                <a:off x="1008" y="1622"/>
                <a:ext cx="10" cy="10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88" name="Line 8"/>
              <p:cNvSpPr>
                <a:spLocks noChangeShapeType="1"/>
              </p:cNvSpPr>
              <p:nvPr/>
            </p:nvSpPr>
            <p:spPr bwMode="auto">
              <a:xfrm>
                <a:off x="1210" y="1622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89" name="Line 9"/>
              <p:cNvSpPr>
                <a:spLocks noChangeShapeType="1"/>
              </p:cNvSpPr>
              <p:nvPr/>
            </p:nvSpPr>
            <p:spPr bwMode="auto">
              <a:xfrm>
                <a:off x="2170" y="1622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0" name="Line 10"/>
              <p:cNvSpPr>
                <a:spLocks noChangeShapeType="1"/>
              </p:cNvSpPr>
              <p:nvPr/>
            </p:nvSpPr>
            <p:spPr bwMode="auto">
              <a:xfrm>
                <a:off x="1690" y="1622"/>
                <a:ext cx="0" cy="3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1" name="Line 11"/>
              <p:cNvSpPr>
                <a:spLocks noChangeShapeType="1"/>
              </p:cNvSpPr>
              <p:nvPr/>
            </p:nvSpPr>
            <p:spPr bwMode="auto">
              <a:xfrm>
                <a:off x="1306" y="162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2" name="Line 12"/>
              <p:cNvSpPr>
                <a:spLocks noChangeShapeType="1"/>
              </p:cNvSpPr>
              <p:nvPr/>
            </p:nvSpPr>
            <p:spPr bwMode="auto">
              <a:xfrm>
                <a:off x="1402" y="162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3" name="Line 13"/>
              <p:cNvSpPr>
                <a:spLocks noChangeShapeType="1"/>
              </p:cNvSpPr>
              <p:nvPr/>
            </p:nvSpPr>
            <p:spPr bwMode="auto">
              <a:xfrm>
                <a:off x="1498" y="162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4" name="Line 14"/>
              <p:cNvSpPr>
                <a:spLocks noChangeShapeType="1"/>
              </p:cNvSpPr>
              <p:nvPr/>
            </p:nvSpPr>
            <p:spPr bwMode="auto">
              <a:xfrm>
                <a:off x="1594" y="162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5" name="Text Box 15"/>
              <p:cNvSpPr txBox="1">
                <a:spLocks noChangeArrowheads="1"/>
              </p:cNvSpPr>
              <p:nvPr/>
            </p:nvSpPr>
            <p:spPr bwMode="auto">
              <a:xfrm>
                <a:off x="2064" y="2208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3200">
                    <a:latin typeface="Times New Roman" panose="02020603050405020304" pitchFamily="18" charset="0"/>
                  </a:rPr>
                  <a:t>1</a:t>
                </a:r>
                <a:endParaRPr lang="en-US" altLang="en-US" sz="3200"/>
              </a:p>
            </p:txBody>
          </p:sp>
          <p:sp>
            <p:nvSpPr>
              <p:cNvPr id="199696" name="Text Box 16"/>
              <p:cNvSpPr txBox="1">
                <a:spLocks noChangeArrowheads="1"/>
              </p:cNvSpPr>
              <p:nvPr/>
            </p:nvSpPr>
            <p:spPr bwMode="auto">
              <a:xfrm>
                <a:off x="1104" y="2208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3200">
                    <a:latin typeface="Times New Roman" panose="02020603050405020304" pitchFamily="18" charset="0"/>
                  </a:rPr>
                  <a:t>0</a:t>
                </a:r>
                <a:endParaRPr lang="en-US" altLang="en-US" sz="3200"/>
              </a:p>
            </p:txBody>
          </p:sp>
          <p:sp>
            <p:nvSpPr>
              <p:cNvPr id="199697" name="Line 17"/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8" name="Line 18"/>
              <p:cNvSpPr>
                <a:spLocks noChangeShapeType="1"/>
              </p:cNvSpPr>
              <p:nvPr/>
            </p:nvSpPr>
            <p:spPr bwMode="auto">
              <a:xfrm>
                <a:off x="1872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9" name="Line 19"/>
              <p:cNvSpPr>
                <a:spLocks noChangeShapeType="1"/>
              </p:cNvSpPr>
              <p:nvPr/>
            </p:nvSpPr>
            <p:spPr bwMode="auto">
              <a:xfrm>
                <a:off x="1968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0" name="Line 20"/>
              <p:cNvSpPr>
                <a:spLocks noChangeShapeType="1"/>
              </p:cNvSpPr>
              <p:nvPr/>
            </p:nvSpPr>
            <p:spPr bwMode="auto">
              <a:xfrm>
                <a:off x="2064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1" name="Line 21"/>
              <p:cNvSpPr>
                <a:spLocks noChangeShapeType="1"/>
              </p:cNvSpPr>
              <p:nvPr/>
            </p:nvSpPr>
            <p:spPr bwMode="auto">
              <a:xfrm>
                <a:off x="3120" y="1632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2" name="Line 22"/>
              <p:cNvSpPr>
                <a:spLocks noChangeShapeType="1"/>
              </p:cNvSpPr>
              <p:nvPr/>
            </p:nvSpPr>
            <p:spPr bwMode="auto">
              <a:xfrm>
                <a:off x="2640" y="1632"/>
                <a:ext cx="0" cy="3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3" name="Line 23"/>
              <p:cNvSpPr>
                <a:spLocks noChangeShapeType="1"/>
              </p:cNvSpPr>
              <p:nvPr/>
            </p:nvSpPr>
            <p:spPr bwMode="auto">
              <a:xfrm>
                <a:off x="2256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4" name="Line 24"/>
              <p:cNvSpPr>
                <a:spLocks noChangeShapeType="1"/>
              </p:cNvSpPr>
              <p:nvPr/>
            </p:nvSpPr>
            <p:spPr bwMode="auto">
              <a:xfrm>
                <a:off x="2352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5" name="Line 25"/>
              <p:cNvSpPr>
                <a:spLocks noChangeShapeType="1"/>
              </p:cNvSpPr>
              <p:nvPr/>
            </p:nvSpPr>
            <p:spPr bwMode="auto">
              <a:xfrm>
                <a:off x="2448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6" name="Line 26"/>
              <p:cNvSpPr>
                <a:spLocks noChangeShapeType="1"/>
              </p:cNvSpPr>
              <p:nvPr/>
            </p:nvSpPr>
            <p:spPr bwMode="auto">
              <a:xfrm>
                <a:off x="2544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7" name="Text Box 27"/>
              <p:cNvSpPr txBox="1">
                <a:spLocks noChangeArrowheads="1"/>
              </p:cNvSpPr>
              <p:nvPr/>
            </p:nvSpPr>
            <p:spPr bwMode="auto">
              <a:xfrm>
                <a:off x="3014" y="2218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3200">
                    <a:latin typeface="Times New Roman" panose="02020603050405020304" pitchFamily="18" charset="0"/>
                  </a:rPr>
                  <a:t>2</a:t>
                </a:r>
                <a:endParaRPr lang="en-US" altLang="en-US" sz="3200"/>
              </a:p>
            </p:txBody>
          </p:sp>
          <p:sp>
            <p:nvSpPr>
              <p:cNvPr id="199708" name="Line 28"/>
              <p:cNvSpPr>
                <a:spLocks noChangeShapeType="1"/>
              </p:cNvSpPr>
              <p:nvPr/>
            </p:nvSpPr>
            <p:spPr bwMode="auto">
              <a:xfrm>
                <a:off x="2726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9" name="Line 29"/>
              <p:cNvSpPr>
                <a:spLocks noChangeShapeType="1"/>
              </p:cNvSpPr>
              <p:nvPr/>
            </p:nvSpPr>
            <p:spPr bwMode="auto">
              <a:xfrm>
                <a:off x="2822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0" name="Line 30"/>
              <p:cNvSpPr>
                <a:spLocks noChangeShapeType="1"/>
              </p:cNvSpPr>
              <p:nvPr/>
            </p:nvSpPr>
            <p:spPr bwMode="auto">
              <a:xfrm>
                <a:off x="2918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1" name="Line 31"/>
              <p:cNvSpPr>
                <a:spLocks noChangeShapeType="1"/>
              </p:cNvSpPr>
              <p:nvPr/>
            </p:nvSpPr>
            <p:spPr bwMode="auto">
              <a:xfrm>
                <a:off x="3014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2" name="Line 32"/>
              <p:cNvSpPr>
                <a:spLocks noChangeShapeType="1"/>
              </p:cNvSpPr>
              <p:nvPr/>
            </p:nvSpPr>
            <p:spPr bwMode="auto">
              <a:xfrm>
                <a:off x="4080" y="1632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3" name="Line 33"/>
              <p:cNvSpPr>
                <a:spLocks noChangeShapeType="1"/>
              </p:cNvSpPr>
              <p:nvPr/>
            </p:nvSpPr>
            <p:spPr bwMode="auto">
              <a:xfrm>
                <a:off x="3600" y="1632"/>
                <a:ext cx="0" cy="3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4" name="Line 34"/>
              <p:cNvSpPr>
                <a:spLocks noChangeShapeType="1"/>
              </p:cNvSpPr>
              <p:nvPr/>
            </p:nvSpPr>
            <p:spPr bwMode="auto">
              <a:xfrm>
                <a:off x="3216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5" name="Line 35"/>
              <p:cNvSpPr>
                <a:spLocks noChangeShapeType="1"/>
              </p:cNvSpPr>
              <p:nvPr/>
            </p:nvSpPr>
            <p:spPr bwMode="auto">
              <a:xfrm>
                <a:off x="3312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6" name="Line 36"/>
              <p:cNvSpPr>
                <a:spLocks noChangeShapeType="1"/>
              </p:cNvSpPr>
              <p:nvPr/>
            </p:nvSpPr>
            <p:spPr bwMode="auto">
              <a:xfrm>
                <a:off x="3408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7" name="Line 37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8" name="Text Box 38"/>
              <p:cNvSpPr txBox="1">
                <a:spLocks noChangeArrowheads="1"/>
              </p:cNvSpPr>
              <p:nvPr/>
            </p:nvSpPr>
            <p:spPr bwMode="auto">
              <a:xfrm>
                <a:off x="3974" y="2218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3200">
                    <a:latin typeface="Times New Roman" panose="02020603050405020304" pitchFamily="18" charset="0"/>
                  </a:rPr>
                  <a:t>3</a:t>
                </a:r>
                <a:endParaRPr lang="en-US" altLang="en-US" sz="3200"/>
              </a:p>
            </p:txBody>
          </p:sp>
          <p:sp>
            <p:nvSpPr>
              <p:cNvPr id="199719" name="Line 39"/>
              <p:cNvSpPr>
                <a:spLocks noChangeShapeType="1"/>
              </p:cNvSpPr>
              <p:nvPr/>
            </p:nvSpPr>
            <p:spPr bwMode="auto">
              <a:xfrm>
                <a:off x="3686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0" name="Line 40"/>
              <p:cNvSpPr>
                <a:spLocks noChangeShapeType="1"/>
              </p:cNvSpPr>
              <p:nvPr/>
            </p:nvSpPr>
            <p:spPr bwMode="auto">
              <a:xfrm>
                <a:off x="3782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1" name="Line 41"/>
              <p:cNvSpPr>
                <a:spLocks noChangeShapeType="1"/>
              </p:cNvSpPr>
              <p:nvPr/>
            </p:nvSpPr>
            <p:spPr bwMode="auto">
              <a:xfrm>
                <a:off x="3878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2" name="Line 42"/>
              <p:cNvSpPr>
                <a:spLocks noChangeShapeType="1"/>
              </p:cNvSpPr>
              <p:nvPr/>
            </p:nvSpPr>
            <p:spPr bwMode="auto">
              <a:xfrm>
                <a:off x="3974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3" name="Line 43"/>
              <p:cNvSpPr>
                <a:spLocks noChangeShapeType="1"/>
              </p:cNvSpPr>
              <p:nvPr/>
            </p:nvSpPr>
            <p:spPr bwMode="auto">
              <a:xfrm>
                <a:off x="5040" y="1632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4" name="Line 44"/>
              <p:cNvSpPr>
                <a:spLocks noChangeShapeType="1"/>
              </p:cNvSpPr>
              <p:nvPr/>
            </p:nvSpPr>
            <p:spPr bwMode="auto">
              <a:xfrm>
                <a:off x="4560" y="1632"/>
                <a:ext cx="0" cy="3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5" name="Line 45"/>
              <p:cNvSpPr>
                <a:spLocks noChangeShapeType="1"/>
              </p:cNvSpPr>
              <p:nvPr/>
            </p:nvSpPr>
            <p:spPr bwMode="auto">
              <a:xfrm>
                <a:off x="4176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6" name="Line 46"/>
              <p:cNvSpPr>
                <a:spLocks noChangeShapeType="1"/>
              </p:cNvSpPr>
              <p:nvPr/>
            </p:nvSpPr>
            <p:spPr bwMode="auto">
              <a:xfrm>
                <a:off x="4272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7" name="Line 47"/>
              <p:cNvSpPr>
                <a:spLocks noChangeShapeType="1"/>
              </p:cNvSpPr>
              <p:nvPr/>
            </p:nvSpPr>
            <p:spPr bwMode="auto">
              <a:xfrm>
                <a:off x="4368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8" name="Line 48"/>
              <p:cNvSpPr>
                <a:spLocks noChangeShapeType="1"/>
              </p:cNvSpPr>
              <p:nvPr/>
            </p:nvSpPr>
            <p:spPr bwMode="auto">
              <a:xfrm>
                <a:off x="4464" y="16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9" name="Text Box 49"/>
              <p:cNvSpPr txBox="1">
                <a:spLocks noChangeArrowheads="1"/>
              </p:cNvSpPr>
              <p:nvPr/>
            </p:nvSpPr>
            <p:spPr bwMode="auto">
              <a:xfrm>
                <a:off x="4934" y="2218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3200">
                    <a:latin typeface="Times New Roman" panose="02020603050405020304" pitchFamily="18" charset="0"/>
                  </a:rPr>
                  <a:t>4</a:t>
                </a:r>
                <a:endParaRPr lang="en-US" altLang="en-US" sz="3200"/>
              </a:p>
            </p:txBody>
          </p:sp>
          <p:sp>
            <p:nvSpPr>
              <p:cNvPr id="199730" name="Line 50"/>
              <p:cNvSpPr>
                <a:spLocks noChangeShapeType="1"/>
              </p:cNvSpPr>
              <p:nvPr/>
            </p:nvSpPr>
            <p:spPr bwMode="auto">
              <a:xfrm>
                <a:off x="4646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1" name="Line 51"/>
              <p:cNvSpPr>
                <a:spLocks noChangeShapeType="1"/>
              </p:cNvSpPr>
              <p:nvPr/>
            </p:nvSpPr>
            <p:spPr bwMode="auto">
              <a:xfrm>
                <a:off x="4742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2" name="Line 52"/>
              <p:cNvSpPr>
                <a:spLocks noChangeShapeType="1"/>
              </p:cNvSpPr>
              <p:nvPr/>
            </p:nvSpPr>
            <p:spPr bwMode="auto">
              <a:xfrm>
                <a:off x="4838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3" name="Line 53"/>
              <p:cNvSpPr>
                <a:spLocks noChangeShapeType="1"/>
              </p:cNvSpPr>
              <p:nvPr/>
            </p:nvSpPr>
            <p:spPr bwMode="auto">
              <a:xfrm>
                <a:off x="4934" y="164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4" name="Rectangle 54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4368" cy="1056"/>
              </a:xfrm>
              <a:prstGeom prst="rect">
                <a:avLst/>
              </a:prstGeom>
              <a:solidFill>
                <a:srgbClr val="FF9900">
                  <a:alpha val="7001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altLang="en-US" sz="2000" b="1"/>
              </a:p>
            </p:txBody>
          </p:sp>
        </p:grpSp>
        <p:sp>
          <p:nvSpPr>
            <p:cNvPr id="199735" name="Rectangle 55"/>
            <p:cNvSpPr>
              <a:spLocks noChangeArrowheads="1"/>
            </p:cNvSpPr>
            <p:nvPr/>
          </p:nvSpPr>
          <p:spPr bwMode="auto">
            <a:xfrm>
              <a:off x="864" y="2976"/>
              <a:ext cx="2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b="1"/>
                <a:t>cm</a:t>
              </a:r>
            </a:p>
          </p:txBody>
        </p:sp>
      </p:grpSp>
      <p:sp>
        <p:nvSpPr>
          <p:cNvPr id="199736" name="Line 56"/>
          <p:cNvSpPr>
            <a:spLocks noChangeShapeType="1"/>
          </p:cNvSpPr>
          <p:nvPr/>
        </p:nvSpPr>
        <p:spPr bwMode="auto">
          <a:xfrm flipV="1">
            <a:off x="7652479" y="2956560"/>
            <a:ext cx="0" cy="16764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37" name="Text Box 57"/>
          <p:cNvSpPr txBox="1">
            <a:spLocks noChangeArrowheads="1"/>
          </p:cNvSpPr>
          <p:nvPr/>
        </p:nvSpPr>
        <p:spPr bwMode="auto">
          <a:xfrm>
            <a:off x="7042879" y="4709161"/>
            <a:ext cx="1401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0000FF"/>
                </a:solidFill>
              </a:rPr>
              <a:t>3.0  cm</a:t>
            </a:r>
          </a:p>
        </p:txBody>
      </p:sp>
      <p:sp>
        <p:nvSpPr>
          <p:cNvPr id="199738" name="Text Box 58"/>
          <p:cNvSpPr txBox="1">
            <a:spLocks noChangeArrowheads="1"/>
          </p:cNvSpPr>
          <p:nvPr/>
        </p:nvSpPr>
        <p:spPr bwMode="auto">
          <a:xfrm>
            <a:off x="7576279" y="4709161"/>
            <a:ext cx="3930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871554" y="3986629"/>
            <a:ext cx="429393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3 Significant figures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57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36" grpId="0" animBg="1"/>
      <p:bldP spid="199737" grpId="0"/>
      <p:bldP spid="199738" grpId="0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Rules for counting Significant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84" y="1875714"/>
            <a:ext cx="10825896" cy="40233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Any number that is not a zero is significant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Sandwiched </a:t>
            </a:r>
            <a:r>
              <a:rPr lang="en-US" sz="3200" dirty="0" err="1" smtClean="0"/>
              <a:t>Zeros</a:t>
            </a:r>
            <a:r>
              <a:rPr lang="en-US" sz="3200" dirty="0" smtClean="0"/>
              <a:t> are always significant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Leading </a:t>
            </a:r>
            <a:r>
              <a:rPr lang="en-US" sz="3200" dirty="0" err="1" smtClean="0"/>
              <a:t>Zeros</a:t>
            </a:r>
            <a:r>
              <a:rPr lang="en-US" sz="3200" dirty="0" smtClean="0"/>
              <a:t> (</a:t>
            </a:r>
            <a:r>
              <a:rPr lang="en-US" sz="3200" dirty="0" err="1" smtClean="0"/>
              <a:t>zeros</a:t>
            </a:r>
            <a:r>
              <a:rPr lang="en-US" sz="3200" dirty="0" smtClean="0"/>
              <a:t> before a nonzero) are never significant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Trailing </a:t>
            </a:r>
            <a:r>
              <a:rPr lang="en-US" sz="3200" dirty="0" err="1" smtClean="0"/>
              <a:t>Zeros</a:t>
            </a:r>
            <a:r>
              <a:rPr lang="en-US" sz="3200" dirty="0" smtClean="0"/>
              <a:t> (</a:t>
            </a:r>
            <a:r>
              <a:rPr lang="en-US" sz="3200" dirty="0" err="1" smtClean="0"/>
              <a:t>zeros</a:t>
            </a:r>
            <a:r>
              <a:rPr lang="en-US" sz="3200" dirty="0" smtClean="0"/>
              <a:t> after a nonzero) are sometimes significant (only if a decimal is present)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Counting numbers and defined constants have an infinite number of significant figures.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90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B. </a:t>
            </a:r>
            <a:r>
              <a:rPr lang="en-US" altLang="en-US" dirty="0"/>
              <a:t>Rules for Significant Figures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360" y="1737360"/>
            <a:ext cx="9236439" cy="48006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Rule 1. All non-</a:t>
            </a:r>
            <a:r>
              <a:rPr lang="en-US" altLang="en-US" sz="3200" dirty="0" err="1"/>
              <a:t>zeros</a:t>
            </a:r>
            <a:r>
              <a:rPr lang="en-US" altLang="en-US" sz="3200" dirty="0"/>
              <a:t> are significant</a:t>
            </a:r>
          </a:p>
          <a:p>
            <a:pPr lvl="1"/>
            <a:r>
              <a:rPr lang="en-US" altLang="en-US" sz="4400" dirty="0"/>
              <a:t>Ex: 3456 </a:t>
            </a:r>
            <a:r>
              <a:rPr lang="en-US" altLang="en-US" sz="4400" dirty="0" smtClean="0"/>
              <a:t>has ____ significant figures</a:t>
            </a:r>
            <a:endParaRPr lang="en-US" altLang="en-US" sz="4400" dirty="0"/>
          </a:p>
        </p:txBody>
      </p:sp>
      <p:sp>
        <p:nvSpPr>
          <p:cNvPr id="219140" name="WordArt 4"/>
          <p:cNvSpPr>
            <a:spLocks noChangeArrowheads="1" noChangeShapeType="1" noTextEdit="1"/>
          </p:cNvSpPr>
          <p:nvPr/>
        </p:nvSpPr>
        <p:spPr bwMode="auto">
          <a:xfrm>
            <a:off x="4191000" y="4495800"/>
            <a:ext cx="5486400" cy="1447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1 2 3 4 5 6 7 8 9</a:t>
            </a:r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4640079" y="2247423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19023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B. </a:t>
            </a:r>
            <a:r>
              <a:rPr lang="en-US" altLang="en-US" dirty="0"/>
              <a:t>Rules for Significant Figures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70023"/>
            <a:ext cx="9936480" cy="48006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Rule 2. </a:t>
            </a:r>
            <a:r>
              <a:rPr lang="en-US" altLang="en-US" sz="3200" dirty="0" smtClean="0"/>
              <a:t>Sandwiched </a:t>
            </a:r>
            <a:r>
              <a:rPr lang="en-US" altLang="en-US" sz="3200" dirty="0" err="1"/>
              <a:t>zeros</a:t>
            </a:r>
            <a:r>
              <a:rPr lang="en-US" altLang="en-US" sz="3200" dirty="0"/>
              <a:t> are </a:t>
            </a:r>
            <a:r>
              <a:rPr lang="en-US" altLang="en-US" sz="3200" dirty="0">
                <a:solidFill>
                  <a:srgbClr val="FF0000"/>
                </a:solidFill>
              </a:rPr>
              <a:t>always </a:t>
            </a:r>
            <a:r>
              <a:rPr lang="en-US" altLang="en-US" sz="3200" dirty="0"/>
              <a:t>significant</a:t>
            </a:r>
          </a:p>
          <a:p>
            <a:pPr lvl="1"/>
            <a:r>
              <a:rPr lang="en-US" altLang="en-US" sz="4400" dirty="0"/>
              <a:t>Ex: </a:t>
            </a:r>
            <a:r>
              <a:rPr lang="en-US" altLang="en-US" sz="4400" dirty="0" smtClean="0"/>
              <a:t>1,007 has </a:t>
            </a:r>
            <a:r>
              <a:rPr lang="en-US" altLang="en-US" sz="4400" dirty="0"/>
              <a:t>____ significant </a:t>
            </a:r>
            <a:r>
              <a:rPr lang="en-US" altLang="en-US" sz="4400" dirty="0" smtClean="0"/>
              <a:t>figures</a:t>
            </a: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5173980" y="2403423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7574" name="WordArt 6"/>
          <p:cNvSpPr>
            <a:spLocks noChangeArrowheads="1" noChangeShapeType="1" noTextEdit="1"/>
          </p:cNvSpPr>
          <p:nvPr/>
        </p:nvSpPr>
        <p:spPr bwMode="auto">
          <a:xfrm>
            <a:off x="6858000" y="4419600"/>
            <a:ext cx="3276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lba Super"/>
              </a:rPr>
              <a:t>Zeros</a:t>
            </a:r>
          </a:p>
        </p:txBody>
      </p:sp>
    </p:spTree>
    <p:extLst>
      <p:ext uri="{BB962C8B-B14F-4D97-AF65-F5344CB8AC3E}">
        <p14:creationId xmlns:p14="http://schemas.microsoft.com/office/powerpoint/2010/main" val="427533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B. </a:t>
            </a:r>
            <a:r>
              <a:rPr lang="en-US" altLang="en-US" dirty="0"/>
              <a:t>Rules for Significant Figures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439" y="1855032"/>
            <a:ext cx="9421318" cy="48006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Rule 3. Leading </a:t>
            </a:r>
            <a:r>
              <a:rPr lang="en-US" altLang="en-US" sz="3200" dirty="0" err="1"/>
              <a:t>zeros</a:t>
            </a:r>
            <a:r>
              <a:rPr lang="en-US" altLang="en-US" sz="3200" dirty="0"/>
              <a:t> are </a:t>
            </a:r>
            <a:r>
              <a:rPr lang="en-US" altLang="en-US" sz="3200" dirty="0">
                <a:solidFill>
                  <a:srgbClr val="FF0000"/>
                </a:solidFill>
              </a:rPr>
              <a:t>never </a:t>
            </a:r>
            <a:r>
              <a:rPr lang="en-US" altLang="en-US" sz="3200" dirty="0"/>
              <a:t>significant</a:t>
            </a:r>
          </a:p>
          <a:p>
            <a:pPr lvl="1"/>
            <a:r>
              <a:rPr lang="en-US" altLang="en-US" sz="4400" dirty="0"/>
              <a:t>Ex: 0.0486 has ____ significant figures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4953000" y="2268159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9621" name="WordArt 5"/>
          <p:cNvSpPr>
            <a:spLocks noChangeArrowheads="1" noChangeShapeType="1" noTextEdit="1"/>
          </p:cNvSpPr>
          <p:nvPr/>
        </p:nvSpPr>
        <p:spPr bwMode="auto">
          <a:xfrm>
            <a:off x="6858000" y="4419600"/>
            <a:ext cx="3276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lba Super"/>
              </a:rPr>
              <a:t>Zeros</a:t>
            </a:r>
          </a:p>
        </p:txBody>
      </p:sp>
    </p:spTree>
    <p:extLst>
      <p:ext uri="{BB962C8B-B14F-4D97-AF65-F5344CB8AC3E}">
        <p14:creationId xmlns:p14="http://schemas.microsoft.com/office/powerpoint/2010/main" val="4131784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B. </a:t>
            </a:r>
            <a:r>
              <a:rPr lang="en-US" altLang="en-US" dirty="0"/>
              <a:t>Rules for Significant Figures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882" y="1737360"/>
            <a:ext cx="11812249" cy="48006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Rule 4. Trailing </a:t>
            </a:r>
            <a:r>
              <a:rPr lang="en-US" altLang="en-US" sz="2800" dirty="0" err="1"/>
              <a:t>zeros</a:t>
            </a:r>
            <a:r>
              <a:rPr lang="en-US" altLang="en-US" sz="2800" dirty="0"/>
              <a:t> are </a:t>
            </a:r>
            <a:r>
              <a:rPr lang="en-US" altLang="en-US" sz="2800" dirty="0">
                <a:solidFill>
                  <a:srgbClr val="FF0000"/>
                </a:solidFill>
              </a:rPr>
              <a:t>sometimes </a:t>
            </a:r>
            <a:r>
              <a:rPr lang="en-US" altLang="en-US" sz="2800" dirty="0" smtClean="0"/>
              <a:t>significant. </a:t>
            </a:r>
            <a:r>
              <a:rPr lang="en-US" altLang="en-US" sz="3200" dirty="0" smtClean="0"/>
              <a:t>Trailing and with a decimal point and the </a:t>
            </a:r>
            <a:r>
              <a:rPr lang="en-US" altLang="en-US" sz="3200" dirty="0" err="1" smtClean="0"/>
              <a:t>the</a:t>
            </a:r>
            <a:r>
              <a:rPr lang="en-US" altLang="en-US" sz="3200" dirty="0" smtClean="0"/>
              <a:t> right of a nonzero are </a:t>
            </a:r>
            <a:r>
              <a:rPr lang="en-US" altLang="en-US" sz="3200" dirty="0"/>
              <a:t>significant</a:t>
            </a:r>
          </a:p>
          <a:p>
            <a:pPr lvl="1"/>
            <a:r>
              <a:rPr lang="en-US" altLang="en-US" sz="4000" dirty="0"/>
              <a:t>Ex: 9.300 has ____ significant figures</a:t>
            </a:r>
          </a:p>
          <a:p>
            <a:pPr lvl="1"/>
            <a:r>
              <a:rPr lang="en-US" altLang="en-US" sz="4000" dirty="0" smtClean="0"/>
              <a:t>Ex</a:t>
            </a:r>
            <a:r>
              <a:rPr lang="en-US" altLang="en-US" sz="4000" dirty="0"/>
              <a:t>: 31,000 has ____ significant figures</a:t>
            </a:r>
          </a:p>
          <a:p>
            <a:pPr lvl="1"/>
            <a:endParaRPr lang="en-US" altLang="en-US" sz="4000" dirty="0"/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3751913" y="2608679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41669" name="WordArt 5"/>
          <p:cNvSpPr>
            <a:spLocks noChangeArrowheads="1" noChangeShapeType="1" noTextEdit="1"/>
          </p:cNvSpPr>
          <p:nvPr/>
        </p:nvSpPr>
        <p:spPr bwMode="auto">
          <a:xfrm>
            <a:off x="6858000" y="4419600"/>
            <a:ext cx="3276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lba Super"/>
              </a:rPr>
              <a:t>Zeros</a:t>
            </a:r>
          </a:p>
        </p:txBody>
      </p:sp>
      <p:sp>
        <p:nvSpPr>
          <p:cNvPr id="241670" name="Text Box 6"/>
          <p:cNvSpPr txBox="1">
            <a:spLocks noChangeArrowheads="1"/>
          </p:cNvSpPr>
          <p:nvPr/>
        </p:nvSpPr>
        <p:spPr bwMode="auto">
          <a:xfrm>
            <a:off x="3751913" y="3338923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50060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/>
      <p:bldP spid="241670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</TotalTime>
  <Words>465</Words>
  <Application>Microsoft Office PowerPoint</Application>
  <PresentationFormat>Widescreen</PresentationFormat>
  <Paragraphs>130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Alba Super</vt:lpstr>
      <vt:lpstr>Arial</vt:lpstr>
      <vt:lpstr>Calibri</vt:lpstr>
      <vt:lpstr>Calibri Light</vt:lpstr>
      <vt:lpstr>Comic Sans MS</vt:lpstr>
      <vt:lpstr>Goudy Old Style</vt:lpstr>
      <vt:lpstr>Times New Roman</vt:lpstr>
      <vt:lpstr>Wingdings</vt:lpstr>
      <vt:lpstr>Retrospect</vt:lpstr>
      <vt:lpstr>Unit One Notes: Significant Figures</vt:lpstr>
      <vt:lpstr>A. What are Significant Figures?</vt:lpstr>
      <vt:lpstr>Example</vt:lpstr>
      <vt:lpstr>Examples</vt:lpstr>
      <vt:lpstr>B. Rules for counting Significant Figures</vt:lpstr>
      <vt:lpstr>B. Rules for Significant Figures</vt:lpstr>
      <vt:lpstr>B. Rules for Significant Figures</vt:lpstr>
      <vt:lpstr>B. Rules for Significant Figures</vt:lpstr>
      <vt:lpstr>B. Rules for Significant Figures</vt:lpstr>
      <vt:lpstr>Rules for Significant Figures</vt:lpstr>
      <vt:lpstr>Examples:</vt:lpstr>
      <vt:lpstr>C. Rules for Rounding Significant Figures</vt:lpstr>
      <vt:lpstr>Examples:</vt:lpstr>
      <vt:lpstr>PowerPoint Presentation</vt:lpstr>
      <vt:lpstr>Practice</vt:lpstr>
      <vt:lpstr>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 Notes: Significant Figures</dc:title>
  <dc:creator>Savina Thompson (Tokay High)</dc:creator>
  <cp:lastModifiedBy>Savina Thompson (Tokay High)</cp:lastModifiedBy>
  <cp:revision>8</cp:revision>
  <dcterms:created xsi:type="dcterms:W3CDTF">2015-08-11T14:28:32Z</dcterms:created>
  <dcterms:modified xsi:type="dcterms:W3CDTF">2015-08-11T16:30:35Z</dcterms:modified>
</cp:coreProperties>
</file>