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1" r:id="rId2"/>
    <p:sldId id="307" r:id="rId3"/>
    <p:sldId id="308" r:id="rId4"/>
    <p:sldId id="309" r:id="rId5"/>
    <p:sldId id="331" r:id="rId6"/>
    <p:sldId id="310" r:id="rId7"/>
    <p:sldId id="311" r:id="rId8"/>
    <p:sldId id="312" r:id="rId9"/>
    <p:sldId id="313" r:id="rId10"/>
    <p:sldId id="332" r:id="rId11"/>
    <p:sldId id="333" r:id="rId12"/>
    <p:sldId id="325" r:id="rId13"/>
    <p:sldId id="324" r:id="rId14"/>
    <p:sldId id="326" r:id="rId15"/>
    <p:sldId id="327" r:id="rId16"/>
    <p:sldId id="314" r:id="rId17"/>
    <p:sldId id="315" r:id="rId18"/>
    <p:sldId id="316" r:id="rId19"/>
    <p:sldId id="317" r:id="rId20"/>
    <p:sldId id="318" r:id="rId21"/>
    <p:sldId id="320" r:id="rId22"/>
    <p:sldId id="321" r:id="rId23"/>
    <p:sldId id="322" r:id="rId24"/>
    <p:sldId id="323" r:id="rId25"/>
    <p:sldId id="328" r:id="rId26"/>
    <p:sldId id="329" r:id="rId27"/>
    <p:sldId id="33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0CE0"/>
    <a:srgbClr val="CC0000"/>
    <a:srgbClr val="FFCC99"/>
    <a:srgbClr val="800000"/>
    <a:srgbClr val="FFFF00"/>
    <a:srgbClr val="00FF66"/>
    <a:srgbClr val="FF66CC"/>
    <a:srgbClr val="FF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4" autoAdjust="0"/>
  </p:normalViewPr>
  <p:slideViewPr>
    <p:cSldViewPr>
      <p:cViewPr>
        <p:scale>
          <a:sx n="49" d="100"/>
          <a:sy n="49" d="100"/>
        </p:scale>
        <p:origin x="-197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579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803244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l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00"/>
            <a:ext cx="3124200" cy="1524000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800000"/>
                </a:solidFill>
              </a:rPr>
              <a:t>Scientific </a:t>
            </a:r>
            <a:br>
              <a:rPr lang="en-US" sz="4000" u="sng" dirty="0" smtClean="0">
                <a:solidFill>
                  <a:srgbClr val="800000"/>
                </a:solidFill>
              </a:rPr>
            </a:br>
            <a:r>
              <a:rPr lang="en-US" sz="4000" u="sng" dirty="0" smtClean="0">
                <a:solidFill>
                  <a:srgbClr val="800000"/>
                </a:solidFill>
              </a:rPr>
              <a:t>Notation</a:t>
            </a:r>
            <a:endParaRPr lang="en-US" sz="4000" u="sng" dirty="0">
              <a:solidFill>
                <a:srgbClr val="800000"/>
              </a:solidFill>
            </a:endParaRPr>
          </a:p>
        </p:txBody>
      </p:sp>
      <p:pic>
        <p:nvPicPr>
          <p:cNvPr id="53257" name="Picture 9" descr="List of Physical Consta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52400"/>
            <a:ext cx="5874706" cy="640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4582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Scientific Notation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 Normal (10</a:t>
            </a:r>
            <a:r>
              <a:rPr lang="en-US" u="sng" baseline="300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0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  <a:endParaRPr lang="en-US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848600" cy="1219200"/>
          </a:xfrm>
        </p:spPr>
        <p:txBody>
          <a:bodyPr/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Positive Exponent = Big #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Negative Exponent = Small #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723" y="1958619"/>
            <a:ext cx="464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1.5 </a:t>
            </a: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33123" y="3057169"/>
            <a:ext cx="464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1.5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15761" y="3982531"/>
            <a:ext cx="969962" cy="287488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749003" y="3982531"/>
            <a:ext cx="893762" cy="287488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593952" y="3974222"/>
            <a:ext cx="1040367" cy="295797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509723" y="3990638"/>
            <a:ext cx="1017404" cy="262156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287837" y="3974222"/>
            <a:ext cx="1186971" cy="262156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091961" y="4270019"/>
            <a:ext cx="893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b="1">
                <a:solidFill>
                  <a:srgbClr val="390CE0"/>
                </a:solidFill>
              </a:rPr>
              <a:t>1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948594" y="4270019"/>
            <a:ext cx="893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b="1">
                <a:solidFill>
                  <a:srgbClr val="390CE0"/>
                </a:solidFill>
              </a:rPr>
              <a:t>2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793718" y="4270019"/>
            <a:ext cx="893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>
                <a:solidFill>
                  <a:srgbClr val="390CE0"/>
                </a:solidFill>
              </a:rPr>
              <a:t>3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44889" y="4279092"/>
            <a:ext cx="893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>
                <a:solidFill>
                  <a:srgbClr val="390CE0"/>
                </a:solidFill>
              </a:rPr>
              <a:t>4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581046" y="4288165"/>
            <a:ext cx="893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b="1">
                <a:solidFill>
                  <a:srgbClr val="390CE0"/>
                </a:solidFill>
              </a:rPr>
              <a:t>5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49003" y="3040391"/>
            <a:ext cx="8937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593952" y="3057169"/>
            <a:ext cx="8937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633365" y="3023166"/>
            <a:ext cx="8937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4434442" y="2971800"/>
            <a:ext cx="8937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555788" y="1958619"/>
            <a:ext cx="46157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150,000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82265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-228600"/>
            <a:ext cx="8458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u="sng" kern="0" smtClean="0">
                <a:solidFill>
                  <a:schemeClr val="bg2">
                    <a:lumMod val="50000"/>
                  </a:schemeClr>
                </a:solidFill>
              </a:rPr>
              <a:t>Scientific Notation </a:t>
            </a:r>
            <a:r>
              <a:rPr lang="en-US" u="sng" kern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 Normal (10</a:t>
            </a:r>
            <a:r>
              <a:rPr lang="en-US" u="sng" kern="0" baseline="3000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0</a:t>
            </a:r>
            <a:r>
              <a:rPr lang="en-US" u="sng" kern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  <a:endParaRPr lang="en-US" u="sng" kern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6400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2.7 </a:t>
            </a: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6600" b="1" baseline="30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12523" y="2520791"/>
            <a:ext cx="173800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2.7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1089825">
            <a:off x="2049900" y="3369632"/>
            <a:ext cx="911153" cy="353066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11089825">
            <a:off x="1331234" y="3372495"/>
            <a:ext cx="769230" cy="318864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11089825">
            <a:off x="474539" y="3369823"/>
            <a:ext cx="832463" cy="324207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3758756"/>
            <a:ext cx="993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524000" y="3758756"/>
            <a:ext cx="993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1066800" y="3758756"/>
            <a:ext cx="993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2220651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25391" y="2560985"/>
            <a:ext cx="8937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19919" y="2560985"/>
            <a:ext cx="8937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953000" y="1452989"/>
            <a:ext cx="397861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6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0.0027</a:t>
            </a:r>
            <a:endParaRPr lang="en-US" sz="66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31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85800"/>
            <a:ext cx="8909541" cy="1524000"/>
          </a:xfrm>
        </p:spPr>
      </p:pic>
      <p:sp>
        <p:nvSpPr>
          <p:cNvPr id="5" name="TextBox 4"/>
          <p:cNvSpPr txBox="1"/>
          <p:nvPr/>
        </p:nvSpPr>
        <p:spPr>
          <a:xfrm>
            <a:off x="914400" y="11861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12674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Down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8194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390CE0"/>
                </a:solidFill>
              </a:rPr>
              <a:t>LA</a:t>
            </a:r>
            <a:endParaRPr lang="en-US" sz="7200" b="1" dirty="0">
              <a:solidFill>
                <a:srgbClr val="390CE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280234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390CE0"/>
                </a:solidFill>
              </a:rPr>
              <a:t>RS</a:t>
            </a:r>
            <a:endParaRPr lang="en-US" sz="7200" b="1" dirty="0">
              <a:solidFill>
                <a:srgbClr val="390CE0"/>
              </a:solidFill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035455" y="2640505"/>
            <a:ext cx="762000" cy="1524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10800000">
            <a:off x="3498945" y="2640504"/>
            <a:ext cx="762000" cy="1524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66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C0000"/>
                </a:solidFill>
                <a:effectLst/>
              </a:rPr>
              <a:t>Fixing problems that are not in proper scientific </a:t>
            </a:r>
            <a:r>
              <a:rPr lang="en-US" u="sng" dirty="0" smtClean="0">
                <a:solidFill>
                  <a:srgbClr val="CC0000"/>
                </a:solidFill>
                <a:effectLst/>
              </a:rPr>
              <a:t>notation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46943" y="1981200"/>
            <a:ext cx="5502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dirty="0">
                <a:solidFill>
                  <a:srgbClr val="CC0000"/>
                </a:solidFill>
              </a:rPr>
              <a:t>45.26 x </a:t>
            </a:r>
            <a:r>
              <a:rPr lang="en-US" sz="4800" dirty="0" smtClean="0">
                <a:solidFill>
                  <a:srgbClr val="CC0000"/>
                </a:solidFill>
              </a:rPr>
              <a:t>10</a:t>
            </a:r>
            <a:r>
              <a:rPr lang="en-US" sz="4800" dirty="0">
                <a:solidFill>
                  <a:srgbClr val="CC0000"/>
                </a:solidFill>
              </a:rPr>
              <a:t>	</a:t>
            </a:r>
            <a:endParaRPr lang="en-US" sz="4800" b="1" dirty="0">
              <a:solidFill>
                <a:srgbClr val="CC0000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492120" y="16002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 rot="11089825">
            <a:off x="529651" y="2658619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614664" y="293364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en-US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56344" y="3318970"/>
            <a:ext cx="3206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390CE0"/>
                </a:solidFill>
              </a:rPr>
              <a:t>LARS</a:t>
            </a:r>
            <a:endParaRPr lang="en-US" sz="7200" b="1" dirty="0">
              <a:solidFill>
                <a:srgbClr val="390CE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65964" y="1819241"/>
            <a:ext cx="545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945062" y="1981200"/>
            <a:ext cx="5502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dirty="0" smtClean="0">
                <a:solidFill>
                  <a:srgbClr val="CC0000"/>
                </a:solidFill>
              </a:rPr>
              <a:t>4.526 </a:t>
            </a:r>
            <a:r>
              <a:rPr lang="en-US" sz="4800" dirty="0">
                <a:solidFill>
                  <a:srgbClr val="CC0000"/>
                </a:solidFill>
              </a:rPr>
              <a:t>x </a:t>
            </a:r>
            <a:r>
              <a:rPr lang="en-US" sz="4800" dirty="0" smtClean="0">
                <a:solidFill>
                  <a:srgbClr val="CC0000"/>
                </a:solidFill>
              </a:rPr>
              <a:t>10</a:t>
            </a:r>
            <a:r>
              <a:rPr lang="en-US" sz="4800" dirty="0">
                <a:solidFill>
                  <a:srgbClr val="CC0000"/>
                </a:solidFill>
              </a:rPr>
              <a:t>	</a:t>
            </a:r>
            <a:endParaRPr lang="en-US" sz="4800" b="1" dirty="0">
              <a:solidFill>
                <a:srgbClr val="CC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711875" y="2342461"/>
            <a:ext cx="115551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993933" y="1719590"/>
            <a:ext cx="545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3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55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34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C0000"/>
                </a:solidFill>
                <a:effectLst/>
              </a:rPr>
              <a:t>Fixing problems that are not in proper scientific </a:t>
            </a:r>
            <a:r>
              <a:rPr lang="en-US" u="sng" dirty="0" smtClean="0">
                <a:solidFill>
                  <a:srgbClr val="CC0000"/>
                </a:solidFill>
                <a:effectLst/>
              </a:rPr>
              <a:t>notation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1641" y="1895986"/>
            <a:ext cx="55022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dirty="0" smtClean="0">
                <a:solidFill>
                  <a:srgbClr val="CC0000"/>
                </a:solidFill>
              </a:rPr>
              <a:t>0.000561x10</a:t>
            </a:r>
            <a:r>
              <a:rPr lang="en-US" sz="5400" dirty="0">
                <a:solidFill>
                  <a:srgbClr val="CC0000"/>
                </a:solidFill>
              </a:rPr>
              <a:t>		</a:t>
            </a:r>
            <a:endParaRPr lang="en-US" sz="5400" b="1" dirty="0">
              <a:solidFill>
                <a:srgbClr val="CC0000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616757" y="1618986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</a:rPr>
              <a:t>-7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319479" y="1548645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760088" y="3310884"/>
            <a:ext cx="2716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390CE0"/>
                </a:solidFill>
              </a:rPr>
              <a:t>LARS</a:t>
            </a:r>
            <a:endParaRPr lang="en-US" sz="7200" b="1" dirty="0">
              <a:solidFill>
                <a:srgbClr val="390CE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36278" y="1603598"/>
            <a:ext cx="738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-3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61345" y="2643644"/>
            <a:ext cx="609600" cy="228600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128060" y="2631723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585260" y="2631723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2037910" y="2659186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94660" y="2936523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1128060" y="2936523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85260" y="2936523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3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2118660" y="2936523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233653" y="1942152"/>
            <a:ext cx="5502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dirty="0" smtClean="0">
                <a:solidFill>
                  <a:srgbClr val="CC0000"/>
                </a:solidFill>
              </a:rPr>
              <a:t>5.61 </a:t>
            </a:r>
            <a:r>
              <a:rPr lang="en-US" sz="4800" dirty="0">
                <a:solidFill>
                  <a:srgbClr val="CC0000"/>
                </a:solidFill>
              </a:rPr>
              <a:t>x </a:t>
            </a:r>
            <a:r>
              <a:rPr lang="en-US" sz="4800" dirty="0" smtClean="0">
                <a:solidFill>
                  <a:srgbClr val="CC0000"/>
                </a:solidFill>
              </a:rPr>
              <a:t>10</a:t>
            </a:r>
            <a:r>
              <a:rPr lang="en-US" sz="4800" dirty="0">
                <a:solidFill>
                  <a:srgbClr val="CC0000"/>
                </a:solidFill>
              </a:rPr>
              <a:t>	</a:t>
            </a:r>
            <a:endParaRPr lang="en-US" sz="4800" b="1" dirty="0">
              <a:solidFill>
                <a:srgbClr val="CC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381118" y="2393455"/>
            <a:ext cx="737425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197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43" grpId="0"/>
      <p:bldP spid="16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26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C0000"/>
                </a:solidFill>
                <a:effectLst/>
              </a:rPr>
              <a:t>Fixing problems that are not in proper scientific </a:t>
            </a:r>
            <a:r>
              <a:rPr lang="en-US" u="sng" dirty="0" smtClean="0">
                <a:solidFill>
                  <a:srgbClr val="CC0000"/>
                </a:solidFill>
                <a:effectLst/>
              </a:rPr>
              <a:t>notation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1755431"/>
            <a:ext cx="55022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dirty="0" smtClean="0">
                <a:solidFill>
                  <a:srgbClr val="C00000"/>
                </a:solidFill>
              </a:rPr>
              <a:t>789.25 </a:t>
            </a:r>
            <a:r>
              <a:rPr lang="en-US" sz="5400" dirty="0">
                <a:solidFill>
                  <a:srgbClr val="C00000"/>
                </a:solidFill>
              </a:rPr>
              <a:t>x </a:t>
            </a:r>
            <a:r>
              <a:rPr lang="en-US" sz="5400" dirty="0" smtClean="0">
                <a:solidFill>
                  <a:srgbClr val="C00000"/>
                </a:solidFill>
              </a:rPr>
              <a:t>10</a:t>
            </a:r>
            <a:r>
              <a:rPr lang="en-US" sz="5400" dirty="0"/>
              <a:t>	</a:t>
            </a:r>
            <a:r>
              <a:rPr lang="en-US" sz="5400" dirty="0">
                <a:solidFill>
                  <a:srgbClr val="CC0000"/>
                </a:solidFill>
              </a:rPr>
              <a:t>	</a:t>
            </a:r>
            <a:endParaRPr lang="en-US" sz="5400" b="1" dirty="0">
              <a:solidFill>
                <a:srgbClr val="CC0000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231219" y="1390759"/>
            <a:ext cx="21692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</a:rPr>
              <a:t>-2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448649" y="1390758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56344" y="3318970"/>
            <a:ext cx="2597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390CE0"/>
                </a:solidFill>
              </a:rPr>
              <a:t>LARS</a:t>
            </a:r>
            <a:endParaRPr lang="en-US" sz="7200" b="1" dirty="0">
              <a:solidFill>
                <a:srgbClr val="390CE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57600" y="1534551"/>
            <a:ext cx="738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-4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48" name="AutoShape 5"/>
          <p:cNvSpPr>
            <a:spLocks noChangeArrowheads="1"/>
          </p:cNvSpPr>
          <p:nvPr/>
        </p:nvSpPr>
        <p:spPr bwMode="auto">
          <a:xfrm rot="11089825">
            <a:off x="891158" y="254037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AutoShape 8"/>
          <p:cNvSpPr>
            <a:spLocks noChangeArrowheads="1"/>
          </p:cNvSpPr>
          <p:nvPr/>
        </p:nvSpPr>
        <p:spPr bwMode="auto">
          <a:xfrm rot="11089825">
            <a:off x="435545" y="2537203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968945" y="2842003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511745" y="2842003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242795" y="1924158"/>
            <a:ext cx="5502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dirty="0" smtClean="0">
                <a:solidFill>
                  <a:srgbClr val="CC0000"/>
                </a:solidFill>
              </a:rPr>
              <a:t>7.8925 </a:t>
            </a:r>
            <a:r>
              <a:rPr lang="en-US" sz="4800" dirty="0">
                <a:solidFill>
                  <a:srgbClr val="CC0000"/>
                </a:solidFill>
              </a:rPr>
              <a:t>x </a:t>
            </a:r>
            <a:r>
              <a:rPr lang="en-US" sz="4800" dirty="0" smtClean="0">
                <a:solidFill>
                  <a:srgbClr val="CC0000"/>
                </a:solidFill>
              </a:rPr>
              <a:t>10</a:t>
            </a:r>
            <a:r>
              <a:rPr lang="en-US" sz="4800" dirty="0">
                <a:solidFill>
                  <a:srgbClr val="CC0000"/>
                </a:solidFill>
              </a:rPr>
              <a:t>	</a:t>
            </a:r>
            <a:endParaRPr lang="en-US" sz="4800" b="1" dirty="0">
              <a:solidFill>
                <a:srgbClr val="CC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009608" y="2285419"/>
            <a:ext cx="115551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98045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48" grpId="0" animBg="1"/>
      <p:bldP spid="49" grpId="0" animBg="1"/>
      <p:bldP spid="57" grpId="0"/>
      <p:bldP spid="58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0" y="533400"/>
            <a:ext cx="5257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PERFORMING CALCULATIONS IN SCIENTIFIC NOTATION</a:t>
            </a:r>
          </a:p>
        </p:txBody>
      </p:sp>
      <p:pic>
        <p:nvPicPr>
          <p:cNvPr id="91139" name="Picture 3" descr="scientificno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810000" cy="316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85800" y="3962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AND SUBTRACTION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Review</a:t>
            </a:r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 expresses a number in the form: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33400" y="3657600"/>
            <a:ext cx="3048000" cy="685800"/>
          </a:xfrm>
          <a:prstGeom prst="wedgeRoundRectCallout">
            <a:avLst>
              <a:gd name="adj1" fmla="val 32708"/>
              <a:gd name="adj2" fmla="val -109491"/>
              <a:gd name="adj3" fmla="val 16667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 M  10</a:t>
            </a: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6096000" y="3124200"/>
            <a:ext cx="2286000" cy="1371600"/>
          </a:xfrm>
          <a:prstGeom prst="wedgeRoundRectCallout">
            <a:avLst>
              <a:gd name="adj1" fmla="val -79722"/>
              <a:gd name="adj2" fmla="val -61690"/>
              <a:gd name="adj3" fmla="val 16667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is an integer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 animBg="1"/>
      <p:bldP spid="921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90600" y="5921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81000" y="12017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533400" y="1981200"/>
            <a:ext cx="23622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581400" y="533400"/>
            <a:ext cx="5562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exponents are the same, we simply add or subtract the numbers in front and bring the exponent down unchanged.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998538" y="2039938"/>
            <a:ext cx="525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 sz="44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535113" y="2039938"/>
            <a:ext cx="1681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974725" y="5159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81000" y="10493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457200" y="18288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505200" y="304800"/>
            <a:ext cx="533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same holds true for subtraction in scientific notation.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914400" y="1811338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44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535113" y="1811338"/>
            <a:ext cx="1681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pic>
        <p:nvPicPr>
          <p:cNvPr id="94216" name="Picture 8" descr="easy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352800" y="2362200"/>
            <a:ext cx="5181600" cy="3856074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science, we deal with some very </a:t>
            </a:r>
            <a:r>
              <a:rPr lang="en-US" sz="32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</a:t>
            </a:r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numbers: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85800" y="2819400"/>
            <a:ext cx="7059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mole = 602000000000000000000000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science, we deal with some very </a:t>
            </a:r>
            <a:r>
              <a:rPr lang="en-US" sz="32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</a:t>
            </a:r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numbers: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9600" y="4953000"/>
            <a:ext cx="8267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Mass of an electron =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0.000000000000000000000000000000091 kg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44037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533400"/>
            <a:ext cx="2743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Do Not Write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14400" y="6683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04800" y="12779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457200" y="2057400"/>
            <a:ext cx="23622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352800" y="533400"/>
            <a:ext cx="5486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the exponents are NOT the same, we must move a decimal to </a:t>
            </a: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them the same.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4959643" y="84161"/>
            <a:ext cx="41905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4.00 </a:t>
            </a: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5021" y="956965"/>
            <a:ext cx="4332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25021" y="1858665"/>
            <a:ext cx="40386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948531" y="948035"/>
            <a:ext cx="42659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300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029200" y="1905000"/>
            <a:ext cx="1738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4.30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6835775" y="1905000"/>
            <a:ext cx="2003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 rot="10306045">
            <a:off x="482221" y="1553865"/>
            <a:ext cx="762000" cy="46672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914400" y="2438400"/>
            <a:ext cx="3276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Move the decimal on the </a:t>
            </a: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smaller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number!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513971" y="106065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5105400" y="1828800"/>
            <a:ext cx="40386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6" grpId="0"/>
      <p:bldP spid="97287" grpId="0"/>
      <p:bldP spid="97288" grpId="0"/>
      <p:bldP spid="97291" grpId="0" animBg="1"/>
      <p:bldP spid="97292" grpId="0"/>
      <p:bldP spid="9729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Problem for you…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133600" y="11430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+ 3.48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133600" y="11430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2.37 x 10</a:t>
            </a:r>
            <a:r>
              <a:rPr lang="en-US" sz="5400" b="1" baseline="300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447800" y="19812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3.48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Solution…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295400" y="1143000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002.37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 rot="11144535">
            <a:off x="2133600" y="1905000"/>
            <a:ext cx="685800" cy="233363"/>
          </a:xfrm>
          <a:prstGeom prst="curvedDownArrow">
            <a:avLst>
              <a:gd name="adj1" fmla="val 58775"/>
              <a:gd name="adj2" fmla="val 11755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 rot="11144535">
            <a:off x="1676400" y="1981200"/>
            <a:ext cx="685800" cy="233363"/>
          </a:xfrm>
          <a:prstGeom prst="curvedDownArrow">
            <a:avLst>
              <a:gd name="adj1" fmla="val 58775"/>
              <a:gd name="adj2" fmla="val 11755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 animBg="1"/>
      <p:bldP spid="993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447800" y="19812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+ 3.48   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Solution…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133600" y="10668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0.0237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2133600" y="28194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3.5037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810000" y="1066800"/>
            <a:ext cx="0" cy="266700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981200" y="4114800"/>
            <a:ext cx="63246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3.50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296400" cy="1143000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  <a:effectLst/>
              </a:rPr>
              <a:t>Multiplication and Division</a:t>
            </a:r>
            <a:r>
              <a:rPr lang="en-US" dirty="0">
                <a:solidFill>
                  <a:srgbClr val="C00000"/>
                </a:solidFill>
                <a:effectLst/>
              </a:rPr>
              <a:t/>
            </a:r>
            <a:br>
              <a:rPr lang="en-US" dirty="0">
                <a:solidFill>
                  <a:srgbClr val="C00000"/>
                </a:solidFill>
                <a:effectLst/>
              </a:rPr>
            </a:br>
            <a:r>
              <a:rPr lang="en-US" dirty="0">
                <a:solidFill>
                  <a:srgbClr val="C00000"/>
                </a:solidFill>
                <a:effectLst/>
              </a:rPr>
              <a:t>When multiplying numbers in scientific notation, first multiply the numbers in front and then add the exponents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895600"/>
            <a:ext cx="53655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(2 x 10</a:t>
            </a:r>
            <a:r>
              <a:rPr lang="en-US" sz="4400" baseline="300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x (3 x 10</a:t>
            </a:r>
            <a:r>
              <a:rPr lang="en-US" sz="4400" baseline="300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4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7" name="Left Bracket 6"/>
          <p:cNvSpPr/>
          <p:nvPr/>
        </p:nvSpPr>
        <p:spPr bwMode="auto">
          <a:xfrm rot="5400000" flipH="1">
            <a:off x="3402038" y="2182839"/>
            <a:ext cx="274589" cy="2979732"/>
          </a:xfrm>
          <a:prstGeom prst="leftBracket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3893641"/>
            <a:ext cx="986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 6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0" name="Left Bracket 9"/>
          <p:cNvSpPr/>
          <p:nvPr/>
        </p:nvSpPr>
        <p:spPr bwMode="auto">
          <a:xfrm rot="5400000">
            <a:off x="4823592" y="1329534"/>
            <a:ext cx="411211" cy="2979732"/>
          </a:xfrm>
          <a:prstGeom prst="leftBracket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2041381"/>
            <a:ext cx="11368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390CE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endParaRPr lang="en-US" sz="4400" dirty="0">
              <a:solidFill>
                <a:srgbClr val="390CE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71582" y="3889920"/>
            <a:ext cx="16834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4400" baseline="300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78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296400" cy="1143000"/>
          </a:xfrm>
        </p:spPr>
        <p:txBody>
          <a:bodyPr/>
          <a:lstStyle/>
          <a:p>
            <a:pPr lvl="0"/>
            <a:r>
              <a:rPr lang="en-US" u="sng" dirty="0">
                <a:solidFill>
                  <a:srgbClr val="C00000"/>
                </a:solidFill>
                <a:effectLst/>
              </a:rPr>
              <a:t>Multiplication and Division</a:t>
            </a:r>
            <a:r>
              <a:rPr lang="en-US" dirty="0">
                <a:solidFill>
                  <a:srgbClr val="C00000"/>
                </a:solidFill>
                <a:effectLst/>
              </a:rPr>
              <a:t/>
            </a:r>
            <a:br>
              <a:rPr lang="en-US" dirty="0">
                <a:solidFill>
                  <a:srgbClr val="C00000"/>
                </a:solidFill>
                <a:effectLst/>
              </a:rPr>
            </a:br>
            <a:r>
              <a:rPr lang="en-US" dirty="0">
                <a:solidFill>
                  <a:srgbClr val="C00000"/>
                </a:solidFill>
                <a:effectLst/>
              </a:rPr>
              <a:t>When dividing numbers in scientific notation, first divide the numbers in front and then subtract the exponents.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895600"/>
            <a:ext cx="53655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(4 x 10</a:t>
            </a:r>
            <a:r>
              <a:rPr lang="en-US" sz="4400" baseline="30000" dirty="0">
                <a:solidFill>
                  <a:srgbClr val="C00000"/>
                </a:solidFill>
              </a:rPr>
              <a:t>6</a:t>
            </a:r>
            <a:r>
              <a:rPr lang="en-US" sz="4400" dirty="0">
                <a:solidFill>
                  <a:srgbClr val="C00000"/>
                </a:solidFill>
              </a:rPr>
              <a:t>) </a:t>
            </a:r>
            <a:r>
              <a:rPr lang="en-US" sz="4400" dirty="0">
                <a:solidFill>
                  <a:srgbClr val="C00000"/>
                </a:solidFill>
                <a:sym typeface="Symbol" panose="05050102010706020507" pitchFamily="18" charset="2"/>
              </a:rPr>
              <a:t></a:t>
            </a:r>
            <a:r>
              <a:rPr lang="en-US" sz="4400" dirty="0">
                <a:solidFill>
                  <a:srgbClr val="C00000"/>
                </a:solidFill>
              </a:rPr>
              <a:t> (2 x 10</a:t>
            </a:r>
            <a:r>
              <a:rPr lang="en-US" sz="4400" baseline="30000" dirty="0">
                <a:solidFill>
                  <a:srgbClr val="C00000"/>
                </a:solidFill>
              </a:rPr>
              <a:t>3</a:t>
            </a:r>
            <a:r>
              <a:rPr lang="en-US" sz="4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Left Bracket 6"/>
          <p:cNvSpPr/>
          <p:nvPr/>
        </p:nvSpPr>
        <p:spPr bwMode="auto">
          <a:xfrm rot="5400000" flipH="1">
            <a:off x="3402038" y="2182839"/>
            <a:ext cx="274589" cy="2979732"/>
          </a:xfrm>
          <a:prstGeom prst="leftBracket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3893641"/>
            <a:ext cx="986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9" name="Left Bracket 8"/>
          <p:cNvSpPr/>
          <p:nvPr/>
        </p:nvSpPr>
        <p:spPr bwMode="auto">
          <a:xfrm rot="5400000">
            <a:off x="4823592" y="1329534"/>
            <a:ext cx="411211" cy="2979732"/>
          </a:xfrm>
          <a:prstGeom prst="leftBracket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50118" y="2041489"/>
            <a:ext cx="24689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390CE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subtract</a:t>
            </a:r>
            <a:endParaRPr lang="en-US" sz="4400" dirty="0">
              <a:solidFill>
                <a:srgbClr val="390CE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71582" y="3889920"/>
            <a:ext cx="15135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4400" baseline="300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0301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296400" cy="1143000"/>
          </a:xfrm>
        </p:spPr>
        <p:txBody>
          <a:bodyPr/>
          <a:lstStyle/>
          <a:p>
            <a:pPr lvl="0"/>
            <a:r>
              <a:rPr lang="en-US" u="sng" dirty="0">
                <a:solidFill>
                  <a:srgbClr val="C00000"/>
                </a:solidFill>
                <a:effectLst/>
              </a:rPr>
              <a:t>Multiplication and Division</a:t>
            </a:r>
            <a:r>
              <a:rPr lang="en-US" dirty="0">
                <a:solidFill>
                  <a:srgbClr val="C00000"/>
                </a:solidFill>
                <a:effectLst/>
              </a:rPr>
              <a:t/>
            </a:r>
            <a:br>
              <a:rPr lang="en-US" dirty="0">
                <a:solidFill>
                  <a:srgbClr val="C00000"/>
                </a:solidFill>
                <a:effectLst/>
              </a:rPr>
            </a:br>
            <a:r>
              <a:rPr lang="en-US" dirty="0">
                <a:solidFill>
                  <a:srgbClr val="C00000"/>
                </a:solidFill>
                <a:effectLst/>
              </a:rPr>
              <a:t>If the product of the two numbers is no longer in scientific notation, move the decimal and adjust the exponent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656955" y="2919768"/>
            <a:ext cx="71962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(5.00 x 10</a:t>
            </a:r>
            <a:r>
              <a:rPr lang="en-US" sz="4400" baseline="30000" dirty="0">
                <a:solidFill>
                  <a:srgbClr val="C00000"/>
                </a:solidFill>
              </a:rPr>
              <a:t>15</a:t>
            </a:r>
            <a:r>
              <a:rPr lang="en-US" sz="4400" dirty="0">
                <a:solidFill>
                  <a:srgbClr val="C00000"/>
                </a:solidFill>
              </a:rPr>
              <a:t>) x (2.00 x 10</a:t>
            </a:r>
            <a:r>
              <a:rPr lang="en-US" sz="4400" baseline="30000" dirty="0">
                <a:solidFill>
                  <a:srgbClr val="C00000"/>
                </a:solidFill>
              </a:rPr>
              <a:t>2</a:t>
            </a:r>
            <a:r>
              <a:rPr lang="en-US" sz="4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6" name="Left Bracket 5"/>
          <p:cNvSpPr/>
          <p:nvPr/>
        </p:nvSpPr>
        <p:spPr bwMode="auto">
          <a:xfrm rot="5400000" flipH="1">
            <a:off x="3335728" y="1799883"/>
            <a:ext cx="262744" cy="3733799"/>
          </a:xfrm>
          <a:prstGeom prst="leftBracket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4513" y="4029077"/>
            <a:ext cx="17251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 10.0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8" name="Left Bracket 7"/>
          <p:cNvSpPr/>
          <p:nvPr/>
        </p:nvSpPr>
        <p:spPr bwMode="auto">
          <a:xfrm rot="5400000">
            <a:off x="5221660" y="931468"/>
            <a:ext cx="411211" cy="3775868"/>
          </a:xfrm>
          <a:prstGeom prst="leftBracket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2041381"/>
            <a:ext cx="11368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390CE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endParaRPr lang="en-US" sz="4400" dirty="0">
              <a:solidFill>
                <a:srgbClr val="390CE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98864" y="4029076"/>
            <a:ext cx="16834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4400" baseline="300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rot="11089825">
            <a:off x="2365326" y="464656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450339" y="492158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en-US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82338" y="4488061"/>
            <a:ext cx="3392275" cy="76944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= 1.00 </a:t>
            </a:r>
            <a:r>
              <a:rPr lang="en-US" sz="4400" dirty="0">
                <a:solidFill>
                  <a:srgbClr val="C00000"/>
                </a:solidFill>
              </a:rPr>
              <a:t>x </a:t>
            </a:r>
            <a:r>
              <a:rPr lang="en-US" sz="4400" dirty="0" smtClean="0">
                <a:solidFill>
                  <a:srgbClr val="C00000"/>
                </a:solidFill>
              </a:rPr>
              <a:t>10</a:t>
            </a:r>
            <a:r>
              <a:rPr lang="en-US" sz="4400" baseline="30000" dirty="0" smtClean="0">
                <a:solidFill>
                  <a:srgbClr val="C00000"/>
                </a:solidFill>
              </a:rPr>
              <a:t>18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010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822325" y="606425"/>
            <a:ext cx="7712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Imagine the difficulty of calculating the mass of 1 mole of electrons!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267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0.000000000000000000000000000000091 kg</a:t>
            </a:r>
          </a:p>
          <a:p>
            <a:pPr eaLnBrk="1" hangingPunct="1"/>
            <a:r>
              <a:rPr lang="en-US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x 602000000000000000000000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050925" y="3349625"/>
            <a:ext cx="733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???????????????????????????????????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749" y="4038600"/>
            <a:ext cx="2743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Do Not Write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5654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Notation: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543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method of representing very large or very small numbers in the form:</a:t>
            </a:r>
          </a:p>
          <a:p>
            <a:pPr marL="457200" indent="-457200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   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pPr marL="457200" indent="-457200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64928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4">
                  <a:lumMod val="10000"/>
                </a:schemeClr>
              </a:buClr>
              <a:buFont typeface="Wingdings" pitchFamily="2" charset="2"/>
              <a:buChar char="Ø"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 number between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  <a:p>
            <a:pPr>
              <a:buClr>
                <a:schemeClr val="accent4">
                  <a:lumMod val="10000"/>
                </a:schemeClr>
              </a:buClr>
              <a:buFont typeface="Wingdings" pitchFamily="2" charset="2"/>
              <a:buChar char="Ø"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an integer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218288"/>
            <a:ext cx="2743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Write </a:t>
            </a:r>
            <a:r>
              <a:rPr lang="en-US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57200" y="1838980"/>
            <a:ext cx="7133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#1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: Insert an understood decimal point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57200" y="244858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#2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: Decide where the decimal must end    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up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so that one number is to its left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457200" y="351538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#3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: Count how many places you bounce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      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decimal point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457200" y="450598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#4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: Re-write in the form </a:t>
            </a:r>
            <a:r>
              <a:rPr lang="en-US" b="1" dirty="0">
                <a:solidFill>
                  <a:srgbClr val="800000"/>
                </a:solidFill>
              </a:rPr>
              <a:t>M x </a:t>
            </a:r>
            <a:r>
              <a:rPr lang="en-US" b="1" dirty="0" smtClean="0">
                <a:solidFill>
                  <a:srgbClr val="800000"/>
                </a:solidFill>
              </a:rPr>
              <a:t>10</a:t>
            </a:r>
            <a:r>
              <a:rPr lang="en-US" b="1" baseline="30000" dirty="0" smtClean="0">
                <a:solidFill>
                  <a:srgbClr val="800000"/>
                </a:solidFill>
              </a:rPr>
              <a:t>n</a:t>
            </a:r>
            <a:r>
              <a:rPr lang="en-US" b="1" dirty="0" smtClean="0">
                <a:solidFill>
                  <a:schemeClr val="bg2"/>
                </a:solidFill>
              </a:rPr>
              <a:t>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Keep </a:t>
            </a:r>
          </a:p>
          <a:p>
            <a:pPr eaLnBrk="1" hangingPunct="1"/>
            <a:r>
              <a:rPr lang="en-US" b="1" baseline="300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significant figures only</a:t>
            </a:r>
            <a:endParaRPr lang="en-US" b="1" baseline="30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change a # into Scientific Notation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140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5022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b="1" dirty="0">
                <a:solidFill>
                  <a:srgbClr val="800000"/>
                </a:solidFill>
              </a:rPr>
              <a:t>2 500 000 000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02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#1: Insert an understood decimal point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324600" y="381000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 rot="11089825">
            <a:off x="6170613" y="1450975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2362200" y="38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8" name="AutoShape 8"/>
          <p:cNvSpPr>
            <a:spLocks noChangeArrowheads="1"/>
          </p:cNvSpPr>
          <p:nvPr/>
        </p:nvSpPr>
        <p:spPr bwMode="auto">
          <a:xfrm rot="11089825">
            <a:off x="57150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 rot="11089825">
            <a:off x="52578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AutoShape 10"/>
          <p:cNvSpPr>
            <a:spLocks noChangeArrowheads="1"/>
          </p:cNvSpPr>
          <p:nvPr/>
        </p:nvSpPr>
        <p:spPr bwMode="auto">
          <a:xfrm rot="11089825">
            <a:off x="48006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AutoShape 11"/>
          <p:cNvSpPr>
            <a:spLocks noChangeArrowheads="1"/>
          </p:cNvSpPr>
          <p:nvPr/>
        </p:nvSpPr>
        <p:spPr bwMode="auto">
          <a:xfrm rot="11089825">
            <a:off x="43434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 rot="11089825">
            <a:off x="38862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 rot="11089825">
            <a:off x="34290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AutoShape 14"/>
          <p:cNvSpPr>
            <a:spLocks noChangeArrowheads="1"/>
          </p:cNvSpPr>
          <p:nvPr/>
        </p:nvSpPr>
        <p:spPr bwMode="auto">
          <a:xfrm rot="11089825">
            <a:off x="29718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 rot="11089825">
            <a:off x="25146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57912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53340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48768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44196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39624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35052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7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3048000" y="1766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8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25908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9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457200" y="5029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 animBg="1"/>
      <p:bldP spid="87046" grpId="0"/>
      <p:bldP spid="87047" grpId="0" animBg="1"/>
      <p:bldP spid="87048" grpId="0" animBg="1"/>
      <p:bldP spid="87049" grpId="0" animBg="1"/>
      <p:bldP spid="87050" grpId="0" animBg="1"/>
      <p:bldP spid="87051" grpId="0" animBg="1"/>
      <p:bldP spid="87052" grpId="0" animBg="1"/>
      <p:bldP spid="87053" grpId="0" animBg="1"/>
      <p:bldP spid="87054" grpId="0" animBg="1"/>
      <p:bldP spid="87055" grpId="0" animBg="1"/>
      <p:bldP spid="87056" grpId="0"/>
      <p:bldP spid="87057" grpId="0"/>
      <p:bldP spid="87058" grpId="0"/>
      <p:bldP spid="87059" grpId="0"/>
      <p:bldP spid="87060" grpId="0"/>
      <p:bldP spid="87061" grpId="0"/>
      <p:bldP spid="87063" grpId="0"/>
      <p:bldP spid="87064" grpId="0"/>
      <p:bldP spid="87065" grpId="0"/>
      <p:bldP spid="870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362200" y="838200"/>
            <a:ext cx="464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 x 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6096000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343400" y="2666998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10000"/>
                  </a:schemeClr>
                </a:solidFill>
              </a:rPr>
              <a:t>Moved  decimal 9 times</a:t>
            </a:r>
            <a:endParaRPr lang="en-US" sz="36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0.0000579</a:t>
            </a: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5257800" y="38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33400" y="30480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57200" y="5029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M x 10</a:t>
            </a:r>
            <a:r>
              <a:rPr lang="en-US" b="1" baseline="30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>
            <a:off x="2895600" y="1676400"/>
            <a:ext cx="609600" cy="228600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3505200" y="16764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3962400" y="1676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4495800" y="16764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4953000" y="1676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9718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390CE0"/>
                </a:solidFill>
              </a:rPr>
              <a:t>1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5052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390CE0"/>
                </a:solidFill>
              </a:rPr>
              <a:t>2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39624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390CE0"/>
                </a:solidFill>
              </a:rPr>
              <a:t>3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44958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390CE0"/>
                </a:solidFill>
              </a:rPr>
              <a:t>4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50292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390CE0"/>
                </a:solidFill>
              </a:rPr>
              <a:t>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89092" grpId="0"/>
      <p:bldP spid="89093" grpId="0"/>
      <p:bldP spid="89094" grpId="0"/>
      <p:bldP spid="89095" grpId="0" animBg="1"/>
      <p:bldP spid="89096" grpId="0" animBg="1"/>
      <p:bldP spid="89097" grpId="0" animBg="1"/>
      <p:bldP spid="89098" grpId="0" animBg="1"/>
      <p:bldP spid="89099" grpId="0" animBg="1"/>
      <p:bldP spid="89100" grpId="0"/>
      <p:bldP spid="89101" grpId="0"/>
      <p:bldP spid="89102" grpId="0"/>
      <p:bldP spid="89103" grpId="0"/>
      <p:bldP spid="89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905000" y="838200"/>
            <a:ext cx="510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5.79 x 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6096000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594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10000"/>
                  </a:schemeClr>
                </a:solidFill>
              </a:rPr>
              <a:t>#’s less than 1 have a negative exponent</a:t>
            </a:r>
            <a:endParaRPr lang="en-US" sz="36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6" grpId="0"/>
    </p:bldLst>
  </p:timing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c:\msoffic2\powerpnt\template\sldshow\dbllines.ppt</Template>
  <TotalTime>569</TotalTime>
  <Pages>26</Pages>
  <Words>648</Words>
  <Application>Microsoft Office PowerPoint</Application>
  <PresentationFormat>On-screen Show (4:3)</PresentationFormat>
  <Paragraphs>171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dbllines</vt:lpstr>
      <vt:lpstr>Scientific  Notation</vt:lpstr>
      <vt:lpstr>PowerPoint Presentation</vt:lpstr>
      <vt:lpstr>PowerPoint Presentation</vt:lpstr>
      <vt:lpstr>PowerPoint Presentation</vt:lpstr>
      <vt:lpstr>How to change a # into Scientific Notation</vt:lpstr>
      <vt:lpstr>PowerPoint Presentation</vt:lpstr>
      <vt:lpstr>PowerPoint Presentation</vt:lpstr>
      <vt:lpstr>PowerPoint Presentation</vt:lpstr>
      <vt:lpstr>PowerPoint Presentation</vt:lpstr>
      <vt:lpstr>Scientific Notation  Normal (100)</vt:lpstr>
      <vt:lpstr>PowerPoint Presentation</vt:lpstr>
      <vt:lpstr>PowerPoint Presentation</vt:lpstr>
      <vt:lpstr>Fixing problems that are not in proper scientific notation</vt:lpstr>
      <vt:lpstr>Fixing problems that are not in proper scientific notation</vt:lpstr>
      <vt:lpstr>Fixing problems that are not in proper scientific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Multiplication and Division When multiplying numbers in scientific notation, first multiply the numbers in front and then add the exponents.</vt:lpstr>
      <vt:lpstr>Multiplication and Division When dividing numbers in scientific notation, first divide the numbers in front and then subtract the exponents.</vt:lpstr>
      <vt:lpstr>Multiplication and Division If the product of the two numbers is no longer in scientific notation, move the decimal and adjust the exponent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v. Theory</dc:title>
  <dc:creator>Paul B. Kelter</dc:creator>
  <cp:lastModifiedBy>Savina Thompson (Tokay High)</cp:lastModifiedBy>
  <cp:revision>170</cp:revision>
  <cp:lastPrinted>1996-11-10T20:21:22Z</cp:lastPrinted>
  <dcterms:created xsi:type="dcterms:W3CDTF">1995-05-28T16:28:04Z</dcterms:created>
  <dcterms:modified xsi:type="dcterms:W3CDTF">2015-08-24T16:39:05Z</dcterms:modified>
</cp:coreProperties>
</file>