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6"/>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p:scale>
          <a:sx n="81" d="100"/>
          <a:sy n="81" d="100"/>
        </p:scale>
        <p:origin x="-72"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99537-D774-4431-81A4-4CC47ED48AA2}" type="datetimeFigureOut">
              <a:rPr lang="en-US" smtClean="0"/>
              <a:t>8/10/2015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59EF23-C166-443D-90B0-FA9699ED2ED4}" type="slidenum">
              <a:rPr lang="en-US" smtClean="0"/>
              <a:t>‹#›</a:t>
            </a:fld>
            <a:endParaRPr lang="en-US"/>
          </a:p>
        </p:txBody>
      </p:sp>
    </p:spTree>
    <p:extLst>
      <p:ext uri="{BB962C8B-B14F-4D97-AF65-F5344CB8AC3E}">
        <p14:creationId xmlns:p14="http://schemas.microsoft.com/office/powerpoint/2010/main" val="290191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33A92F-DF01-459C-B4D7-E3594A3D84E6}" type="slidenum">
              <a:rPr lang="en-US" altLang="en-US"/>
              <a:pPr/>
              <a:t>8</a:t>
            </a:fld>
            <a:endParaRPr lang="en-US" alt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71074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3F4D403-8B61-4566-B7CD-FD90FBDA8521}" type="datetimeFigureOut">
              <a:rPr lang="en-US" smtClean="0"/>
              <a:t>8/10/2015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9FDC01E7-B65B-4AD3-BE52-1205E228ACDF}" type="slidenum">
              <a:rPr lang="en-US" smtClean="0"/>
              <a:t>‹#›</a:t>
            </a:fld>
            <a:endParaRPr lang="en-US"/>
          </a:p>
        </p:txBody>
      </p:sp>
    </p:spTree>
    <p:extLst>
      <p:ext uri="{BB962C8B-B14F-4D97-AF65-F5344CB8AC3E}">
        <p14:creationId xmlns:p14="http://schemas.microsoft.com/office/powerpoint/2010/main" val="3009435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4D403-8B61-4566-B7CD-FD90FBDA8521}" type="datetimeFigureOut">
              <a:rPr lang="en-US" smtClean="0"/>
              <a:t>8/10/2015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DC01E7-B65B-4AD3-BE52-1205E228ACDF}" type="slidenum">
              <a:rPr lang="en-US" smtClean="0"/>
              <a:t>‹#›</a:t>
            </a:fld>
            <a:endParaRPr lang="en-US"/>
          </a:p>
        </p:txBody>
      </p:sp>
    </p:spTree>
    <p:extLst>
      <p:ext uri="{BB962C8B-B14F-4D97-AF65-F5344CB8AC3E}">
        <p14:creationId xmlns:p14="http://schemas.microsoft.com/office/powerpoint/2010/main" val="53594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F4D403-8B61-4566-B7CD-FD90FBDA8521}" type="datetimeFigureOut">
              <a:rPr lang="en-US" smtClean="0"/>
              <a:t>8/10/2015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DC01E7-B65B-4AD3-BE52-1205E228ACDF}" type="slidenum">
              <a:rPr lang="en-US" smtClean="0"/>
              <a:t>‹#›</a:t>
            </a:fld>
            <a:endParaRPr lang="en-US"/>
          </a:p>
        </p:txBody>
      </p:sp>
    </p:spTree>
    <p:extLst>
      <p:ext uri="{BB962C8B-B14F-4D97-AF65-F5344CB8AC3E}">
        <p14:creationId xmlns:p14="http://schemas.microsoft.com/office/powerpoint/2010/main" val="639562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F4D403-8B61-4566-B7CD-FD90FBDA8521}" type="datetimeFigureOut">
              <a:rPr lang="en-US" smtClean="0"/>
              <a:t>8/10/2015</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DC01E7-B65B-4AD3-BE52-1205E228ACDF}" type="slidenum">
              <a:rPr lang="en-US" smtClean="0"/>
              <a:t>‹#›</a:t>
            </a:fld>
            <a:endParaRPr lang="en-US"/>
          </a:p>
        </p:txBody>
      </p:sp>
    </p:spTree>
    <p:extLst>
      <p:ext uri="{BB962C8B-B14F-4D97-AF65-F5344CB8AC3E}">
        <p14:creationId xmlns:p14="http://schemas.microsoft.com/office/powerpoint/2010/main" val="3156021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F4D403-8B61-4566-B7CD-FD90FBDA8521}" type="datetimeFigureOut">
              <a:rPr lang="en-US" smtClean="0"/>
              <a:t>8/10/2015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DC01E7-B65B-4AD3-BE52-1205E228ACDF}" type="slidenum">
              <a:rPr lang="en-US" smtClean="0"/>
              <a:t>‹#›</a:t>
            </a:fld>
            <a:endParaRPr lang="en-US"/>
          </a:p>
        </p:txBody>
      </p:sp>
    </p:spTree>
    <p:extLst>
      <p:ext uri="{BB962C8B-B14F-4D97-AF65-F5344CB8AC3E}">
        <p14:creationId xmlns:p14="http://schemas.microsoft.com/office/powerpoint/2010/main" val="2408567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3F4D403-8B61-4566-B7CD-FD90FBDA8521}" type="datetimeFigureOut">
              <a:rPr lang="en-US" smtClean="0"/>
              <a:t>8/10/2015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DC01E7-B65B-4AD3-BE52-1205E228ACDF}" type="slidenum">
              <a:rPr lang="en-US" smtClean="0"/>
              <a:t>‹#›</a:t>
            </a:fld>
            <a:endParaRPr lang="en-US"/>
          </a:p>
        </p:txBody>
      </p:sp>
    </p:spTree>
    <p:extLst>
      <p:ext uri="{BB962C8B-B14F-4D97-AF65-F5344CB8AC3E}">
        <p14:creationId xmlns:p14="http://schemas.microsoft.com/office/powerpoint/2010/main" val="572633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3F4D403-8B61-4566-B7CD-FD90FBDA8521}" type="datetimeFigureOut">
              <a:rPr lang="en-US" smtClean="0"/>
              <a:t>8/10/2015</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9FDC01E7-B65B-4AD3-BE52-1205E228ACDF}" type="slidenum">
              <a:rPr lang="en-US" smtClean="0"/>
              <a:t>‹#›</a:t>
            </a:fld>
            <a:endParaRPr lang="en-US"/>
          </a:p>
        </p:txBody>
      </p:sp>
    </p:spTree>
    <p:extLst>
      <p:ext uri="{BB962C8B-B14F-4D97-AF65-F5344CB8AC3E}">
        <p14:creationId xmlns:p14="http://schemas.microsoft.com/office/powerpoint/2010/main" val="2791728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3F4D403-8B61-4566-B7CD-FD90FBDA8521}" type="datetimeFigureOut">
              <a:rPr lang="en-US" smtClean="0"/>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C01E7-B65B-4AD3-BE52-1205E228ACDF}" type="slidenum">
              <a:rPr lang="en-US" smtClean="0"/>
              <a:t>‹#›</a:t>
            </a:fld>
            <a:endParaRPr lang="en-US"/>
          </a:p>
        </p:txBody>
      </p:sp>
    </p:spTree>
    <p:extLst>
      <p:ext uri="{BB962C8B-B14F-4D97-AF65-F5344CB8AC3E}">
        <p14:creationId xmlns:p14="http://schemas.microsoft.com/office/powerpoint/2010/main" val="1352612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3F4D403-8B61-4566-B7CD-FD90FBDA8521}" type="datetimeFigureOut">
              <a:rPr lang="en-US" smtClean="0"/>
              <a:t>8/10/2015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DC01E7-B65B-4AD3-BE52-1205E228ACDF}" type="slidenum">
              <a:rPr lang="en-US" smtClean="0"/>
              <a:t>‹#›</a:t>
            </a:fld>
            <a:endParaRPr lang="en-US"/>
          </a:p>
        </p:txBody>
      </p:sp>
    </p:spTree>
    <p:extLst>
      <p:ext uri="{BB962C8B-B14F-4D97-AF65-F5344CB8AC3E}">
        <p14:creationId xmlns:p14="http://schemas.microsoft.com/office/powerpoint/2010/main" val="889721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30725"/>
          </a:xfrm>
        </p:spPr>
        <p:txBody>
          <a:bodyPr/>
          <a:lstStyle/>
          <a:p>
            <a:endParaRPr lang="en-US"/>
          </a:p>
        </p:txBody>
      </p:sp>
      <p:sp>
        <p:nvSpPr>
          <p:cNvPr id="4" name="Date Placeholder 3"/>
          <p:cNvSpPr>
            <a:spLocks noGrp="1"/>
          </p:cNvSpPr>
          <p:nvPr>
            <p:ph type="dt" sz="half" idx="10"/>
          </p:nvPr>
        </p:nvSpPr>
        <p:spPr>
          <a:xfrm>
            <a:off x="609600" y="6248400"/>
            <a:ext cx="28448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8737600" y="6248400"/>
            <a:ext cx="2844800" cy="457200"/>
          </a:xfrm>
        </p:spPr>
        <p:txBody>
          <a:bodyPr/>
          <a:lstStyle>
            <a:lvl1pPr>
              <a:defRPr/>
            </a:lvl1pPr>
          </a:lstStyle>
          <a:p>
            <a:fld id="{5E09DB06-056B-43E9-9D9A-433F19F5E5A3}" type="slidenum">
              <a:rPr lang="en-US" altLang="en-US"/>
              <a:pPr/>
              <a:t>‹#›</a:t>
            </a:fld>
            <a:endParaRPr lang="en-US" altLang="en-US"/>
          </a:p>
        </p:txBody>
      </p:sp>
    </p:spTree>
    <p:extLst>
      <p:ext uri="{BB962C8B-B14F-4D97-AF65-F5344CB8AC3E}">
        <p14:creationId xmlns:p14="http://schemas.microsoft.com/office/powerpoint/2010/main" val="3390937860"/>
      </p:ext>
    </p:extLst>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F4D403-8B61-4566-B7CD-FD90FBDA8521}" type="datetimeFigureOut">
              <a:rPr lang="en-US" smtClean="0"/>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C01E7-B65B-4AD3-BE52-1205E228ACDF}" type="slidenum">
              <a:rPr lang="en-US" smtClean="0"/>
              <a:t>‹#›</a:t>
            </a:fld>
            <a:endParaRPr lang="en-US"/>
          </a:p>
        </p:txBody>
      </p:sp>
    </p:spTree>
    <p:extLst>
      <p:ext uri="{BB962C8B-B14F-4D97-AF65-F5344CB8AC3E}">
        <p14:creationId xmlns:p14="http://schemas.microsoft.com/office/powerpoint/2010/main" val="2025121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F4D403-8B61-4566-B7CD-FD90FBDA8521}" type="datetimeFigureOut">
              <a:rPr lang="en-US" smtClean="0"/>
              <a:t>8/10/2015</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DC01E7-B65B-4AD3-BE52-1205E228ACDF}" type="slidenum">
              <a:rPr lang="en-US" smtClean="0"/>
              <a:t>‹#›</a:t>
            </a:fld>
            <a:endParaRPr lang="en-US"/>
          </a:p>
        </p:txBody>
      </p:sp>
    </p:spTree>
    <p:extLst>
      <p:ext uri="{BB962C8B-B14F-4D97-AF65-F5344CB8AC3E}">
        <p14:creationId xmlns:p14="http://schemas.microsoft.com/office/powerpoint/2010/main" val="1555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F4D403-8B61-4566-B7CD-FD90FBDA8521}" type="datetimeFigureOut">
              <a:rPr lang="en-US" smtClean="0"/>
              <a:t>8/10/2015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C01E7-B65B-4AD3-BE52-1205E228ACDF}" type="slidenum">
              <a:rPr lang="en-US" smtClean="0"/>
              <a:t>‹#›</a:t>
            </a:fld>
            <a:endParaRPr lang="en-US"/>
          </a:p>
        </p:txBody>
      </p:sp>
    </p:spTree>
    <p:extLst>
      <p:ext uri="{BB962C8B-B14F-4D97-AF65-F5344CB8AC3E}">
        <p14:creationId xmlns:p14="http://schemas.microsoft.com/office/powerpoint/2010/main" val="236298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F4D403-8B61-4566-B7CD-FD90FBDA8521}" type="datetimeFigureOut">
              <a:rPr lang="en-US" smtClean="0"/>
              <a:t>8/10/2015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DC01E7-B65B-4AD3-BE52-1205E228ACDF}" type="slidenum">
              <a:rPr lang="en-US" smtClean="0"/>
              <a:t>‹#›</a:t>
            </a:fld>
            <a:endParaRPr lang="en-US"/>
          </a:p>
        </p:txBody>
      </p:sp>
    </p:spTree>
    <p:extLst>
      <p:ext uri="{BB962C8B-B14F-4D97-AF65-F5344CB8AC3E}">
        <p14:creationId xmlns:p14="http://schemas.microsoft.com/office/powerpoint/2010/main" val="3133890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3F4D403-8B61-4566-B7CD-FD90FBDA8521}" type="datetimeFigureOut">
              <a:rPr lang="en-US" smtClean="0"/>
              <a:t>8/10/2015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DC01E7-B65B-4AD3-BE52-1205E228ACDF}" type="slidenum">
              <a:rPr lang="en-US" smtClean="0"/>
              <a:t>‹#›</a:t>
            </a:fld>
            <a:endParaRPr lang="en-US"/>
          </a:p>
        </p:txBody>
      </p:sp>
    </p:spTree>
    <p:extLst>
      <p:ext uri="{BB962C8B-B14F-4D97-AF65-F5344CB8AC3E}">
        <p14:creationId xmlns:p14="http://schemas.microsoft.com/office/powerpoint/2010/main" val="3723255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4D403-8B61-4566-B7CD-FD90FBDA8521}" type="datetimeFigureOut">
              <a:rPr lang="en-US" smtClean="0"/>
              <a:t>8/10/2015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FDC01E7-B65B-4AD3-BE52-1205E228ACDF}" type="slidenum">
              <a:rPr lang="en-US" smtClean="0"/>
              <a:t>‹#›</a:t>
            </a:fld>
            <a:endParaRPr lang="en-US"/>
          </a:p>
        </p:txBody>
      </p:sp>
    </p:spTree>
    <p:extLst>
      <p:ext uri="{BB962C8B-B14F-4D97-AF65-F5344CB8AC3E}">
        <p14:creationId xmlns:p14="http://schemas.microsoft.com/office/powerpoint/2010/main" val="1404204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4D403-8B61-4566-B7CD-FD90FBDA8521}" type="datetimeFigureOut">
              <a:rPr lang="en-US" smtClean="0"/>
              <a:t>8/10/2015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DC01E7-B65B-4AD3-BE52-1205E228ACDF}" type="slidenum">
              <a:rPr lang="en-US" smtClean="0"/>
              <a:t>‹#›</a:t>
            </a:fld>
            <a:endParaRPr lang="en-US"/>
          </a:p>
        </p:txBody>
      </p:sp>
    </p:spTree>
    <p:extLst>
      <p:ext uri="{BB962C8B-B14F-4D97-AF65-F5344CB8AC3E}">
        <p14:creationId xmlns:p14="http://schemas.microsoft.com/office/powerpoint/2010/main" val="633847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4D403-8B61-4566-B7CD-FD90FBDA8521}" type="datetimeFigureOut">
              <a:rPr lang="en-US" smtClean="0"/>
              <a:t>8/10/2015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DC01E7-B65B-4AD3-BE52-1205E228ACDF}" type="slidenum">
              <a:rPr lang="en-US" smtClean="0"/>
              <a:t>‹#›</a:t>
            </a:fld>
            <a:endParaRPr lang="en-US"/>
          </a:p>
        </p:txBody>
      </p:sp>
    </p:spTree>
    <p:extLst>
      <p:ext uri="{BB962C8B-B14F-4D97-AF65-F5344CB8AC3E}">
        <p14:creationId xmlns:p14="http://schemas.microsoft.com/office/powerpoint/2010/main" val="973481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3F4D403-8B61-4566-B7CD-FD90FBDA8521}" type="datetimeFigureOut">
              <a:rPr lang="en-US" smtClean="0"/>
              <a:t>8/10/2015</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9FDC01E7-B65B-4AD3-BE52-1205E228ACDF}" type="slidenum">
              <a:rPr lang="en-US" smtClean="0"/>
              <a:t>‹#›</a:t>
            </a:fld>
            <a:endParaRPr lang="en-US"/>
          </a:p>
        </p:txBody>
      </p:sp>
    </p:spTree>
    <p:extLst>
      <p:ext uri="{BB962C8B-B14F-4D97-AF65-F5344CB8AC3E}">
        <p14:creationId xmlns:p14="http://schemas.microsoft.com/office/powerpoint/2010/main" val="215190695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hRAFPdDppz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Scientific Measurement</a:t>
            </a:r>
            <a:endParaRPr lang="en-US" dirty="0"/>
          </a:p>
        </p:txBody>
      </p:sp>
      <p:sp>
        <p:nvSpPr>
          <p:cNvPr id="3" name="Subtitle 2"/>
          <p:cNvSpPr>
            <a:spLocks noGrp="1"/>
          </p:cNvSpPr>
          <p:nvPr>
            <p:ph type="subTitle" idx="1"/>
          </p:nvPr>
        </p:nvSpPr>
        <p:spPr/>
        <p:txBody>
          <a:bodyPr/>
          <a:lstStyle/>
          <a:p>
            <a:r>
              <a:rPr lang="en-US" dirty="0" smtClean="0"/>
              <a:t>Unit 1</a:t>
            </a:r>
            <a:endParaRPr lang="en-US" dirty="0"/>
          </a:p>
        </p:txBody>
      </p:sp>
    </p:spTree>
    <p:extLst>
      <p:ext uri="{BB962C8B-B14F-4D97-AF65-F5344CB8AC3E}">
        <p14:creationId xmlns:p14="http://schemas.microsoft.com/office/powerpoint/2010/main" val="2506715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Is it possible to be accurate and not precise?</a:t>
            </a:r>
            <a:br>
              <a:rPr lang="en-US" dirty="0" smtClean="0"/>
            </a:br>
            <a:r>
              <a:rPr lang="en-US" dirty="0" smtClean="0"/>
              <a:t>Group D: 2.55 m, 25.56 m, 60.54 m</a:t>
            </a:r>
            <a:endParaRPr lang="en-US" dirty="0"/>
          </a:p>
        </p:txBody>
      </p:sp>
      <p:sp>
        <p:nvSpPr>
          <p:cNvPr id="4" name="Content Placeholder 3"/>
          <p:cNvSpPr>
            <a:spLocks noGrp="1"/>
          </p:cNvSpPr>
          <p:nvPr>
            <p:ph idx="1"/>
          </p:nvPr>
        </p:nvSpPr>
        <p:spPr/>
        <p:txBody>
          <a:bodyPr/>
          <a:lstStyle/>
          <a:p>
            <a:r>
              <a:rPr lang="en-US" sz="3200" dirty="0" smtClean="0"/>
              <a:t>Average: 29.55 m</a:t>
            </a:r>
          </a:p>
          <a:p>
            <a:r>
              <a:rPr lang="en-US" sz="3200" dirty="0" smtClean="0"/>
              <a:t>No, The </a:t>
            </a:r>
            <a:r>
              <a:rPr lang="en-US" sz="3200" dirty="0" smtClean="0"/>
              <a:t>lack of precision in this data makes it untrustworthy so we would never call it accurate (just lucky)</a:t>
            </a:r>
            <a:endParaRPr lang="en-US" dirty="0"/>
          </a:p>
        </p:txBody>
      </p:sp>
    </p:spTree>
    <p:extLst>
      <p:ext uri="{BB962C8B-B14F-4D97-AF65-F5344CB8AC3E}">
        <p14:creationId xmlns:p14="http://schemas.microsoft.com/office/powerpoint/2010/main" val="4171194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Uncertainty in measurement</a:t>
            </a:r>
            <a:endParaRPr lang="en-US" dirty="0"/>
          </a:p>
        </p:txBody>
      </p:sp>
      <p:sp>
        <p:nvSpPr>
          <p:cNvPr id="3" name="Content Placeholder 2"/>
          <p:cNvSpPr>
            <a:spLocks noGrp="1"/>
          </p:cNvSpPr>
          <p:nvPr>
            <p:ph idx="1"/>
          </p:nvPr>
        </p:nvSpPr>
        <p:spPr>
          <a:xfrm>
            <a:off x="457200" y="2306782"/>
            <a:ext cx="11326091" cy="3713018"/>
          </a:xfrm>
        </p:spPr>
        <p:txBody>
          <a:bodyPr>
            <a:normAutofit lnSpcReduction="10000"/>
          </a:bodyPr>
          <a:lstStyle/>
          <a:p>
            <a:pPr marL="514350" indent="-514350">
              <a:buFont typeface="+mj-lt"/>
              <a:buAutoNum type="arabicPeriod"/>
            </a:pPr>
            <a:r>
              <a:rPr lang="en-US" sz="3200" dirty="0" smtClean="0"/>
              <a:t>The accuracy of measurement is limited by the tool (instrument) we use.</a:t>
            </a:r>
          </a:p>
          <a:p>
            <a:pPr marL="514350" indent="-514350">
              <a:buFont typeface="+mj-lt"/>
              <a:buAutoNum type="arabicPeriod"/>
            </a:pPr>
            <a:r>
              <a:rPr lang="en-US" sz="3200" dirty="0" smtClean="0"/>
              <a:t>When measuring, you must first write down the known digits (the digits you have lines for) and then the uncertain digit (the estimate)</a:t>
            </a:r>
          </a:p>
          <a:p>
            <a:pPr marL="514350" indent="-514350">
              <a:buFont typeface="+mj-lt"/>
              <a:buAutoNum type="arabicPeriod"/>
            </a:pPr>
            <a:r>
              <a:rPr lang="en-US" sz="3200" dirty="0" smtClean="0"/>
              <a:t>A precise instrument is one that gives you a reading with many certain digits </a:t>
            </a:r>
            <a:endParaRPr lang="en-US" sz="3200" dirty="0"/>
          </a:p>
        </p:txBody>
      </p:sp>
    </p:spTree>
    <p:extLst>
      <p:ext uri="{BB962C8B-B14F-4D97-AF65-F5344CB8AC3E}">
        <p14:creationId xmlns:p14="http://schemas.microsoft.com/office/powerpoint/2010/main" val="202187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Uncertainty in measurement</a:t>
            </a:r>
            <a:endParaRPr lang="en-US" dirty="0"/>
          </a:p>
        </p:txBody>
      </p:sp>
      <p:sp>
        <p:nvSpPr>
          <p:cNvPr id="3" name="Content Placeholder 2"/>
          <p:cNvSpPr>
            <a:spLocks noGrp="1"/>
          </p:cNvSpPr>
          <p:nvPr>
            <p:ph idx="1"/>
          </p:nvPr>
        </p:nvSpPr>
        <p:spPr>
          <a:xfrm>
            <a:off x="370295" y="2197100"/>
            <a:ext cx="11645059" cy="3416300"/>
          </a:xfrm>
        </p:spPr>
        <p:txBody>
          <a:bodyPr>
            <a:normAutofit/>
          </a:bodyPr>
          <a:lstStyle/>
          <a:p>
            <a:r>
              <a:rPr lang="en-US" sz="3200" dirty="0" smtClean="0"/>
              <a:t>4. A ruler that follows a metric pattern can be broken down into tens.  You can visually estimate the spaces into tenths.  If a ruler has markings that are less than ten spaces then these can only be used to help you make an educated guess and do not add to the number of certain digits you can report. </a:t>
            </a:r>
            <a:endParaRPr lang="en-US" sz="3200" dirty="0"/>
          </a:p>
        </p:txBody>
      </p:sp>
      <p:grpSp>
        <p:nvGrpSpPr>
          <p:cNvPr id="4" name="Group 3"/>
          <p:cNvGrpSpPr>
            <a:grpSpLocks/>
          </p:cNvGrpSpPr>
          <p:nvPr/>
        </p:nvGrpSpPr>
        <p:grpSpPr bwMode="auto">
          <a:xfrm>
            <a:off x="8057286" y="5138350"/>
            <a:ext cx="6934200" cy="1738313"/>
            <a:chOff x="864" y="2112"/>
            <a:chExt cx="4368" cy="1095"/>
          </a:xfrm>
        </p:grpSpPr>
        <p:grpSp>
          <p:nvGrpSpPr>
            <p:cNvPr id="5" name="Group 4"/>
            <p:cNvGrpSpPr>
              <a:grpSpLocks/>
            </p:cNvGrpSpPr>
            <p:nvPr/>
          </p:nvGrpSpPr>
          <p:grpSpPr bwMode="auto">
            <a:xfrm>
              <a:off x="864" y="2112"/>
              <a:ext cx="4368" cy="1066"/>
              <a:chOff x="1008" y="1622"/>
              <a:chExt cx="4368" cy="1066"/>
            </a:xfrm>
          </p:grpSpPr>
          <p:sp>
            <p:nvSpPr>
              <p:cNvPr id="7" name="Line 6"/>
              <p:cNvSpPr>
                <a:spLocks noChangeShapeType="1"/>
              </p:cNvSpPr>
              <p:nvPr/>
            </p:nvSpPr>
            <p:spPr bwMode="auto">
              <a:xfrm>
                <a:off x="1018" y="1622"/>
                <a:ext cx="4358" cy="1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8" name="Line 7"/>
              <p:cNvSpPr>
                <a:spLocks noChangeShapeType="1"/>
              </p:cNvSpPr>
              <p:nvPr/>
            </p:nvSpPr>
            <p:spPr bwMode="auto">
              <a:xfrm flipH="1">
                <a:off x="1008" y="1622"/>
                <a:ext cx="10" cy="106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9" name="Line 8"/>
              <p:cNvSpPr>
                <a:spLocks noChangeShapeType="1"/>
              </p:cNvSpPr>
              <p:nvPr/>
            </p:nvSpPr>
            <p:spPr bwMode="auto">
              <a:xfrm>
                <a:off x="1210" y="1622"/>
                <a:ext cx="0" cy="5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10" name="Line 9"/>
              <p:cNvSpPr>
                <a:spLocks noChangeShapeType="1"/>
              </p:cNvSpPr>
              <p:nvPr/>
            </p:nvSpPr>
            <p:spPr bwMode="auto">
              <a:xfrm>
                <a:off x="2170" y="1622"/>
                <a:ext cx="0" cy="5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11" name="Line 10"/>
              <p:cNvSpPr>
                <a:spLocks noChangeShapeType="1"/>
              </p:cNvSpPr>
              <p:nvPr/>
            </p:nvSpPr>
            <p:spPr bwMode="auto">
              <a:xfrm>
                <a:off x="1690" y="1622"/>
                <a:ext cx="0" cy="38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12" name="Line 11"/>
              <p:cNvSpPr>
                <a:spLocks noChangeShapeType="1"/>
              </p:cNvSpPr>
              <p:nvPr/>
            </p:nvSpPr>
            <p:spPr bwMode="auto">
              <a:xfrm>
                <a:off x="1306" y="162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13" name="Line 12"/>
              <p:cNvSpPr>
                <a:spLocks noChangeShapeType="1"/>
              </p:cNvSpPr>
              <p:nvPr/>
            </p:nvSpPr>
            <p:spPr bwMode="auto">
              <a:xfrm>
                <a:off x="1402" y="162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14" name="Line 13"/>
              <p:cNvSpPr>
                <a:spLocks noChangeShapeType="1"/>
              </p:cNvSpPr>
              <p:nvPr/>
            </p:nvSpPr>
            <p:spPr bwMode="auto">
              <a:xfrm>
                <a:off x="1498" y="162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15" name="Line 14"/>
              <p:cNvSpPr>
                <a:spLocks noChangeShapeType="1"/>
              </p:cNvSpPr>
              <p:nvPr/>
            </p:nvSpPr>
            <p:spPr bwMode="auto">
              <a:xfrm>
                <a:off x="1594" y="162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16" name="Text Box 15"/>
              <p:cNvSpPr txBox="1">
                <a:spLocks noChangeArrowheads="1"/>
              </p:cNvSpPr>
              <p:nvPr/>
            </p:nvSpPr>
            <p:spPr bwMode="auto">
              <a:xfrm>
                <a:off x="2064" y="2208"/>
                <a:ext cx="2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eaLnBrk="1" hangingPunct="1"/>
                <a:r>
                  <a:rPr lang="en-US" altLang="en-US" sz="3200">
                    <a:latin typeface="Times New Roman" panose="02020603050405020304" pitchFamily="18" charset="0"/>
                  </a:rPr>
                  <a:t>1</a:t>
                </a:r>
                <a:endParaRPr lang="en-US" altLang="en-US" sz="3200"/>
              </a:p>
            </p:txBody>
          </p:sp>
          <p:sp>
            <p:nvSpPr>
              <p:cNvPr id="17" name="Text Box 16"/>
              <p:cNvSpPr txBox="1">
                <a:spLocks noChangeArrowheads="1"/>
              </p:cNvSpPr>
              <p:nvPr/>
            </p:nvSpPr>
            <p:spPr bwMode="auto">
              <a:xfrm>
                <a:off x="1104" y="2208"/>
                <a:ext cx="2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eaLnBrk="1" hangingPunct="1"/>
                <a:r>
                  <a:rPr lang="en-US" altLang="en-US" sz="3200">
                    <a:latin typeface="Times New Roman" panose="02020603050405020304" pitchFamily="18" charset="0"/>
                  </a:rPr>
                  <a:t>0</a:t>
                </a:r>
                <a:endParaRPr lang="en-US" altLang="en-US" sz="3200"/>
              </a:p>
            </p:txBody>
          </p:sp>
          <p:sp>
            <p:nvSpPr>
              <p:cNvPr id="18" name="Line 17"/>
              <p:cNvSpPr>
                <a:spLocks noChangeShapeType="1"/>
              </p:cNvSpPr>
              <p:nvPr/>
            </p:nvSpPr>
            <p:spPr bwMode="auto">
              <a:xfrm>
                <a:off x="1776" y="163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19" name="Line 18"/>
              <p:cNvSpPr>
                <a:spLocks noChangeShapeType="1"/>
              </p:cNvSpPr>
              <p:nvPr/>
            </p:nvSpPr>
            <p:spPr bwMode="auto">
              <a:xfrm>
                <a:off x="1872" y="163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20" name="Line 19"/>
              <p:cNvSpPr>
                <a:spLocks noChangeShapeType="1"/>
              </p:cNvSpPr>
              <p:nvPr/>
            </p:nvSpPr>
            <p:spPr bwMode="auto">
              <a:xfrm>
                <a:off x="1968" y="163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21" name="Line 20"/>
              <p:cNvSpPr>
                <a:spLocks noChangeShapeType="1"/>
              </p:cNvSpPr>
              <p:nvPr/>
            </p:nvSpPr>
            <p:spPr bwMode="auto">
              <a:xfrm>
                <a:off x="2064" y="163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22" name="Line 21"/>
              <p:cNvSpPr>
                <a:spLocks noChangeShapeType="1"/>
              </p:cNvSpPr>
              <p:nvPr/>
            </p:nvSpPr>
            <p:spPr bwMode="auto">
              <a:xfrm>
                <a:off x="3120" y="1632"/>
                <a:ext cx="0" cy="5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23" name="Line 22"/>
              <p:cNvSpPr>
                <a:spLocks noChangeShapeType="1"/>
              </p:cNvSpPr>
              <p:nvPr/>
            </p:nvSpPr>
            <p:spPr bwMode="auto">
              <a:xfrm>
                <a:off x="2640" y="1632"/>
                <a:ext cx="0" cy="38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24" name="Line 23"/>
              <p:cNvSpPr>
                <a:spLocks noChangeShapeType="1"/>
              </p:cNvSpPr>
              <p:nvPr/>
            </p:nvSpPr>
            <p:spPr bwMode="auto">
              <a:xfrm>
                <a:off x="2256" y="163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25" name="Line 24"/>
              <p:cNvSpPr>
                <a:spLocks noChangeShapeType="1"/>
              </p:cNvSpPr>
              <p:nvPr/>
            </p:nvSpPr>
            <p:spPr bwMode="auto">
              <a:xfrm>
                <a:off x="2352" y="163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26" name="Line 25"/>
              <p:cNvSpPr>
                <a:spLocks noChangeShapeType="1"/>
              </p:cNvSpPr>
              <p:nvPr/>
            </p:nvSpPr>
            <p:spPr bwMode="auto">
              <a:xfrm>
                <a:off x="2448" y="163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27" name="Line 26"/>
              <p:cNvSpPr>
                <a:spLocks noChangeShapeType="1"/>
              </p:cNvSpPr>
              <p:nvPr/>
            </p:nvSpPr>
            <p:spPr bwMode="auto">
              <a:xfrm>
                <a:off x="2544" y="163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28" name="Text Box 27"/>
              <p:cNvSpPr txBox="1">
                <a:spLocks noChangeArrowheads="1"/>
              </p:cNvSpPr>
              <p:nvPr/>
            </p:nvSpPr>
            <p:spPr bwMode="auto">
              <a:xfrm>
                <a:off x="3014" y="2218"/>
                <a:ext cx="2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eaLnBrk="1" hangingPunct="1"/>
                <a:r>
                  <a:rPr lang="en-US" altLang="en-US" sz="3200">
                    <a:latin typeface="Times New Roman" panose="02020603050405020304" pitchFamily="18" charset="0"/>
                  </a:rPr>
                  <a:t>2</a:t>
                </a:r>
                <a:endParaRPr lang="en-US" altLang="en-US" sz="3200"/>
              </a:p>
            </p:txBody>
          </p:sp>
          <p:sp>
            <p:nvSpPr>
              <p:cNvPr id="29" name="Line 28"/>
              <p:cNvSpPr>
                <a:spLocks noChangeShapeType="1"/>
              </p:cNvSpPr>
              <p:nvPr/>
            </p:nvSpPr>
            <p:spPr bwMode="auto">
              <a:xfrm>
                <a:off x="2726" y="164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30" name="Line 29"/>
              <p:cNvSpPr>
                <a:spLocks noChangeShapeType="1"/>
              </p:cNvSpPr>
              <p:nvPr/>
            </p:nvSpPr>
            <p:spPr bwMode="auto">
              <a:xfrm>
                <a:off x="2822" y="164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31" name="Line 30"/>
              <p:cNvSpPr>
                <a:spLocks noChangeShapeType="1"/>
              </p:cNvSpPr>
              <p:nvPr/>
            </p:nvSpPr>
            <p:spPr bwMode="auto">
              <a:xfrm>
                <a:off x="2918" y="164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32" name="Line 31"/>
              <p:cNvSpPr>
                <a:spLocks noChangeShapeType="1"/>
              </p:cNvSpPr>
              <p:nvPr/>
            </p:nvSpPr>
            <p:spPr bwMode="auto">
              <a:xfrm>
                <a:off x="3014" y="164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33" name="Line 32"/>
              <p:cNvSpPr>
                <a:spLocks noChangeShapeType="1"/>
              </p:cNvSpPr>
              <p:nvPr/>
            </p:nvSpPr>
            <p:spPr bwMode="auto">
              <a:xfrm>
                <a:off x="4080" y="1632"/>
                <a:ext cx="0" cy="5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34" name="Line 33"/>
              <p:cNvSpPr>
                <a:spLocks noChangeShapeType="1"/>
              </p:cNvSpPr>
              <p:nvPr/>
            </p:nvSpPr>
            <p:spPr bwMode="auto">
              <a:xfrm>
                <a:off x="3600" y="1632"/>
                <a:ext cx="0" cy="38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35" name="Line 34"/>
              <p:cNvSpPr>
                <a:spLocks noChangeShapeType="1"/>
              </p:cNvSpPr>
              <p:nvPr/>
            </p:nvSpPr>
            <p:spPr bwMode="auto">
              <a:xfrm>
                <a:off x="3216" y="163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36" name="Line 35"/>
              <p:cNvSpPr>
                <a:spLocks noChangeShapeType="1"/>
              </p:cNvSpPr>
              <p:nvPr/>
            </p:nvSpPr>
            <p:spPr bwMode="auto">
              <a:xfrm>
                <a:off x="3312" y="163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37" name="Line 36"/>
              <p:cNvSpPr>
                <a:spLocks noChangeShapeType="1"/>
              </p:cNvSpPr>
              <p:nvPr/>
            </p:nvSpPr>
            <p:spPr bwMode="auto">
              <a:xfrm>
                <a:off x="3408" y="163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38" name="Line 37"/>
              <p:cNvSpPr>
                <a:spLocks noChangeShapeType="1"/>
              </p:cNvSpPr>
              <p:nvPr/>
            </p:nvSpPr>
            <p:spPr bwMode="auto">
              <a:xfrm>
                <a:off x="3504" y="163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39" name="Text Box 38"/>
              <p:cNvSpPr txBox="1">
                <a:spLocks noChangeArrowheads="1"/>
              </p:cNvSpPr>
              <p:nvPr/>
            </p:nvSpPr>
            <p:spPr bwMode="auto">
              <a:xfrm>
                <a:off x="3974" y="2218"/>
                <a:ext cx="2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eaLnBrk="1" hangingPunct="1"/>
                <a:r>
                  <a:rPr lang="en-US" altLang="en-US" sz="3200">
                    <a:latin typeface="Times New Roman" panose="02020603050405020304" pitchFamily="18" charset="0"/>
                  </a:rPr>
                  <a:t>3</a:t>
                </a:r>
                <a:endParaRPr lang="en-US" altLang="en-US" sz="3200"/>
              </a:p>
            </p:txBody>
          </p:sp>
          <p:sp>
            <p:nvSpPr>
              <p:cNvPr id="40" name="Line 39"/>
              <p:cNvSpPr>
                <a:spLocks noChangeShapeType="1"/>
              </p:cNvSpPr>
              <p:nvPr/>
            </p:nvSpPr>
            <p:spPr bwMode="auto">
              <a:xfrm>
                <a:off x="3686" y="164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41" name="Line 40"/>
              <p:cNvSpPr>
                <a:spLocks noChangeShapeType="1"/>
              </p:cNvSpPr>
              <p:nvPr/>
            </p:nvSpPr>
            <p:spPr bwMode="auto">
              <a:xfrm>
                <a:off x="3782" y="164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42" name="Line 41"/>
              <p:cNvSpPr>
                <a:spLocks noChangeShapeType="1"/>
              </p:cNvSpPr>
              <p:nvPr/>
            </p:nvSpPr>
            <p:spPr bwMode="auto">
              <a:xfrm>
                <a:off x="3878" y="164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43" name="Line 42"/>
              <p:cNvSpPr>
                <a:spLocks noChangeShapeType="1"/>
              </p:cNvSpPr>
              <p:nvPr/>
            </p:nvSpPr>
            <p:spPr bwMode="auto">
              <a:xfrm>
                <a:off x="3974" y="164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44" name="Line 43"/>
              <p:cNvSpPr>
                <a:spLocks noChangeShapeType="1"/>
              </p:cNvSpPr>
              <p:nvPr/>
            </p:nvSpPr>
            <p:spPr bwMode="auto">
              <a:xfrm>
                <a:off x="5040" y="1632"/>
                <a:ext cx="0" cy="5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45" name="Line 44"/>
              <p:cNvSpPr>
                <a:spLocks noChangeShapeType="1"/>
              </p:cNvSpPr>
              <p:nvPr/>
            </p:nvSpPr>
            <p:spPr bwMode="auto">
              <a:xfrm>
                <a:off x="4560" y="1632"/>
                <a:ext cx="0" cy="38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46" name="Line 45"/>
              <p:cNvSpPr>
                <a:spLocks noChangeShapeType="1"/>
              </p:cNvSpPr>
              <p:nvPr/>
            </p:nvSpPr>
            <p:spPr bwMode="auto">
              <a:xfrm>
                <a:off x="4176" y="163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47" name="Line 46"/>
              <p:cNvSpPr>
                <a:spLocks noChangeShapeType="1"/>
              </p:cNvSpPr>
              <p:nvPr/>
            </p:nvSpPr>
            <p:spPr bwMode="auto">
              <a:xfrm>
                <a:off x="4272" y="163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48" name="Line 47"/>
              <p:cNvSpPr>
                <a:spLocks noChangeShapeType="1"/>
              </p:cNvSpPr>
              <p:nvPr/>
            </p:nvSpPr>
            <p:spPr bwMode="auto">
              <a:xfrm>
                <a:off x="4368" y="163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49" name="Line 48"/>
              <p:cNvSpPr>
                <a:spLocks noChangeShapeType="1"/>
              </p:cNvSpPr>
              <p:nvPr/>
            </p:nvSpPr>
            <p:spPr bwMode="auto">
              <a:xfrm>
                <a:off x="4464" y="163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50" name="Text Box 49"/>
              <p:cNvSpPr txBox="1">
                <a:spLocks noChangeArrowheads="1"/>
              </p:cNvSpPr>
              <p:nvPr/>
            </p:nvSpPr>
            <p:spPr bwMode="auto">
              <a:xfrm>
                <a:off x="4934" y="2218"/>
                <a:ext cx="2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eaLnBrk="1" hangingPunct="1"/>
                <a:r>
                  <a:rPr lang="en-US" altLang="en-US" sz="3200">
                    <a:latin typeface="Times New Roman" panose="02020603050405020304" pitchFamily="18" charset="0"/>
                  </a:rPr>
                  <a:t>4</a:t>
                </a:r>
                <a:endParaRPr lang="en-US" altLang="en-US" sz="3200"/>
              </a:p>
            </p:txBody>
          </p:sp>
          <p:sp>
            <p:nvSpPr>
              <p:cNvPr id="51" name="Line 50"/>
              <p:cNvSpPr>
                <a:spLocks noChangeShapeType="1"/>
              </p:cNvSpPr>
              <p:nvPr/>
            </p:nvSpPr>
            <p:spPr bwMode="auto">
              <a:xfrm>
                <a:off x="4646" y="164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52" name="Line 51"/>
              <p:cNvSpPr>
                <a:spLocks noChangeShapeType="1"/>
              </p:cNvSpPr>
              <p:nvPr/>
            </p:nvSpPr>
            <p:spPr bwMode="auto">
              <a:xfrm>
                <a:off x="4742" y="164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53" name="Line 52"/>
              <p:cNvSpPr>
                <a:spLocks noChangeShapeType="1"/>
              </p:cNvSpPr>
              <p:nvPr/>
            </p:nvSpPr>
            <p:spPr bwMode="auto">
              <a:xfrm>
                <a:off x="4838" y="164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54" name="Line 53"/>
              <p:cNvSpPr>
                <a:spLocks noChangeShapeType="1"/>
              </p:cNvSpPr>
              <p:nvPr/>
            </p:nvSpPr>
            <p:spPr bwMode="auto">
              <a:xfrm>
                <a:off x="4934" y="164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55" name="Rectangle 54"/>
              <p:cNvSpPr>
                <a:spLocks noChangeArrowheads="1"/>
              </p:cNvSpPr>
              <p:nvPr/>
            </p:nvSpPr>
            <p:spPr bwMode="auto">
              <a:xfrm>
                <a:off x="1008" y="1632"/>
                <a:ext cx="4368" cy="1056"/>
              </a:xfrm>
              <a:prstGeom prst="rect">
                <a:avLst/>
              </a:prstGeom>
              <a:solidFill>
                <a:srgbClr val="FF9900">
                  <a:alpha val="7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eaLnBrk="1" hangingPunct="1"/>
                <a:endParaRPr lang="en-US" altLang="en-US" sz="2000" b="1"/>
              </a:p>
            </p:txBody>
          </p:sp>
        </p:grpSp>
        <p:sp>
          <p:nvSpPr>
            <p:cNvPr id="6" name="Rectangle 5"/>
            <p:cNvSpPr>
              <a:spLocks noChangeArrowheads="1"/>
            </p:cNvSpPr>
            <p:nvPr/>
          </p:nvSpPr>
          <p:spPr bwMode="auto">
            <a:xfrm>
              <a:off x="864" y="2976"/>
              <a:ext cx="3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eaLnBrk="1" hangingPunct="1"/>
              <a:r>
                <a:rPr lang="en-US" altLang="en-US" sz="1800" b="1"/>
                <a:t>cm</a:t>
              </a:r>
            </a:p>
          </p:txBody>
        </p:sp>
      </p:grpSp>
      <p:grpSp>
        <p:nvGrpSpPr>
          <p:cNvPr id="56" name="Group 55"/>
          <p:cNvGrpSpPr>
            <a:grpSpLocks/>
          </p:cNvGrpSpPr>
          <p:nvPr/>
        </p:nvGrpSpPr>
        <p:grpSpPr bwMode="auto">
          <a:xfrm>
            <a:off x="300761" y="5138350"/>
            <a:ext cx="6934200" cy="1738313"/>
            <a:chOff x="864" y="1536"/>
            <a:chExt cx="4368" cy="1095"/>
          </a:xfrm>
        </p:grpSpPr>
        <p:sp>
          <p:nvSpPr>
            <p:cNvPr id="57" name="Line 6"/>
            <p:cNvSpPr>
              <a:spLocks noChangeShapeType="1"/>
            </p:cNvSpPr>
            <p:nvPr/>
          </p:nvSpPr>
          <p:spPr bwMode="auto">
            <a:xfrm>
              <a:off x="874" y="1536"/>
              <a:ext cx="4358" cy="1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58" name="Line 7"/>
            <p:cNvSpPr>
              <a:spLocks noChangeShapeType="1"/>
            </p:cNvSpPr>
            <p:nvPr/>
          </p:nvSpPr>
          <p:spPr bwMode="auto">
            <a:xfrm flipH="1">
              <a:off x="864" y="1536"/>
              <a:ext cx="10" cy="106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59" name="Line 8"/>
            <p:cNvSpPr>
              <a:spLocks noChangeShapeType="1"/>
            </p:cNvSpPr>
            <p:nvPr/>
          </p:nvSpPr>
          <p:spPr bwMode="auto">
            <a:xfrm>
              <a:off x="1066" y="1536"/>
              <a:ext cx="0" cy="5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60" name="Line 9"/>
            <p:cNvSpPr>
              <a:spLocks noChangeShapeType="1"/>
            </p:cNvSpPr>
            <p:nvPr/>
          </p:nvSpPr>
          <p:spPr bwMode="auto">
            <a:xfrm>
              <a:off x="2026" y="1536"/>
              <a:ext cx="0" cy="5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61" name="Text Box 10"/>
            <p:cNvSpPr txBox="1">
              <a:spLocks noChangeArrowheads="1"/>
            </p:cNvSpPr>
            <p:nvPr/>
          </p:nvSpPr>
          <p:spPr bwMode="auto">
            <a:xfrm>
              <a:off x="1920" y="2122"/>
              <a:ext cx="2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eaLnBrk="1" hangingPunct="1"/>
              <a:r>
                <a:rPr lang="en-US" altLang="en-US" sz="3200">
                  <a:latin typeface="Times New Roman" panose="02020603050405020304" pitchFamily="18" charset="0"/>
                </a:rPr>
                <a:t>1</a:t>
              </a:r>
              <a:endParaRPr lang="en-US" altLang="en-US" sz="3200"/>
            </a:p>
          </p:txBody>
        </p:sp>
        <p:sp>
          <p:nvSpPr>
            <p:cNvPr id="62" name="Text Box 11"/>
            <p:cNvSpPr txBox="1">
              <a:spLocks noChangeArrowheads="1"/>
            </p:cNvSpPr>
            <p:nvPr/>
          </p:nvSpPr>
          <p:spPr bwMode="auto">
            <a:xfrm>
              <a:off x="960" y="2122"/>
              <a:ext cx="2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eaLnBrk="1" hangingPunct="1"/>
              <a:r>
                <a:rPr lang="en-US" altLang="en-US" sz="3200">
                  <a:latin typeface="Times New Roman" panose="02020603050405020304" pitchFamily="18" charset="0"/>
                </a:rPr>
                <a:t>0</a:t>
              </a:r>
              <a:endParaRPr lang="en-US" altLang="en-US" sz="3200"/>
            </a:p>
          </p:txBody>
        </p:sp>
        <p:sp>
          <p:nvSpPr>
            <p:cNvPr id="63" name="Line 12"/>
            <p:cNvSpPr>
              <a:spLocks noChangeShapeType="1"/>
            </p:cNvSpPr>
            <p:nvPr/>
          </p:nvSpPr>
          <p:spPr bwMode="auto">
            <a:xfrm>
              <a:off x="2976" y="1546"/>
              <a:ext cx="0" cy="5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64" name="Text Box 13"/>
            <p:cNvSpPr txBox="1">
              <a:spLocks noChangeArrowheads="1"/>
            </p:cNvSpPr>
            <p:nvPr/>
          </p:nvSpPr>
          <p:spPr bwMode="auto">
            <a:xfrm>
              <a:off x="2870" y="2132"/>
              <a:ext cx="2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eaLnBrk="1" hangingPunct="1"/>
              <a:r>
                <a:rPr lang="en-US" altLang="en-US" sz="3200">
                  <a:latin typeface="Times New Roman" panose="02020603050405020304" pitchFamily="18" charset="0"/>
                </a:rPr>
                <a:t>2</a:t>
              </a:r>
              <a:endParaRPr lang="en-US" altLang="en-US" sz="3200"/>
            </a:p>
          </p:txBody>
        </p:sp>
        <p:sp>
          <p:nvSpPr>
            <p:cNvPr id="65" name="Line 14"/>
            <p:cNvSpPr>
              <a:spLocks noChangeShapeType="1"/>
            </p:cNvSpPr>
            <p:nvPr/>
          </p:nvSpPr>
          <p:spPr bwMode="auto">
            <a:xfrm>
              <a:off x="3936" y="1546"/>
              <a:ext cx="0" cy="5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66" name="Text Box 15"/>
            <p:cNvSpPr txBox="1">
              <a:spLocks noChangeArrowheads="1"/>
            </p:cNvSpPr>
            <p:nvPr/>
          </p:nvSpPr>
          <p:spPr bwMode="auto">
            <a:xfrm>
              <a:off x="3830" y="2132"/>
              <a:ext cx="2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eaLnBrk="1" hangingPunct="1"/>
              <a:r>
                <a:rPr lang="en-US" altLang="en-US" sz="3200">
                  <a:latin typeface="Times New Roman" panose="02020603050405020304" pitchFamily="18" charset="0"/>
                </a:rPr>
                <a:t>3</a:t>
              </a:r>
              <a:endParaRPr lang="en-US" altLang="en-US" sz="3200"/>
            </a:p>
          </p:txBody>
        </p:sp>
        <p:sp>
          <p:nvSpPr>
            <p:cNvPr id="67" name="Line 16"/>
            <p:cNvSpPr>
              <a:spLocks noChangeShapeType="1"/>
            </p:cNvSpPr>
            <p:nvPr/>
          </p:nvSpPr>
          <p:spPr bwMode="auto">
            <a:xfrm>
              <a:off x="4896" y="1546"/>
              <a:ext cx="0" cy="5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endParaRPr lang="en-US"/>
            </a:p>
          </p:txBody>
        </p:sp>
        <p:sp>
          <p:nvSpPr>
            <p:cNvPr id="68" name="Text Box 17"/>
            <p:cNvSpPr txBox="1">
              <a:spLocks noChangeArrowheads="1"/>
            </p:cNvSpPr>
            <p:nvPr/>
          </p:nvSpPr>
          <p:spPr bwMode="auto">
            <a:xfrm>
              <a:off x="4790" y="2132"/>
              <a:ext cx="2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eaLnBrk="1" hangingPunct="1"/>
              <a:r>
                <a:rPr lang="en-US" altLang="en-US" sz="3200">
                  <a:latin typeface="Times New Roman" panose="02020603050405020304" pitchFamily="18" charset="0"/>
                </a:rPr>
                <a:t>4</a:t>
              </a:r>
              <a:endParaRPr lang="en-US" altLang="en-US" sz="3200"/>
            </a:p>
          </p:txBody>
        </p:sp>
        <p:sp>
          <p:nvSpPr>
            <p:cNvPr id="69" name="Rectangle 68"/>
            <p:cNvSpPr>
              <a:spLocks noChangeArrowheads="1"/>
            </p:cNvSpPr>
            <p:nvPr/>
          </p:nvSpPr>
          <p:spPr bwMode="auto">
            <a:xfrm>
              <a:off x="864" y="1536"/>
              <a:ext cx="4368" cy="1056"/>
            </a:xfrm>
            <a:prstGeom prst="rect">
              <a:avLst/>
            </a:prstGeom>
            <a:solidFill>
              <a:srgbClr val="FF9900">
                <a:alpha val="7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eaLnBrk="1" hangingPunct="1"/>
              <a:endParaRPr lang="en-US" altLang="en-US" sz="2000" b="1"/>
            </a:p>
          </p:txBody>
        </p:sp>
        <p:sp>
          <p:nvSpPr>
            <p:cNvPr id="70" name="Rectangle 69"/>
            <p:cNvSpPr>
              <a:spLocks noChangeArrowheads="1"/>
            </p:cNvSpPr>
            <p:nvPr/>
          </p:nvSpPr>
          <p:spPr bwMode="auto">
            <a:xfrm>
              <a:off x="864" y="2400"/>
              <a:ext cx="3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eaLnBrk="1" hangingPunct="1"/>
              <a:r>
                <a:rPr lang="en-US" altLang="en-US" sz="1800" b="1"/>
                <a:t>cm</a:t>
              </a:r>
            </a:p>
          </p:txBody>
        </p:sp>
      </p:grpSp>
    </p:spTree>
    <p:extLst>
      <p:ext uri="{BB962C8B-B14F-4D97-AF65-F5344CB8AC3E}">
        <p14:creationId xmlns:p14="http://schemas.microsoft.com/office/powerpoint/2010/main" val="689951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4" name="Group 3"/>
          <p:cNvGrpSpPr>
            <a:grpSpLocks/>
          </p:cNvGrpSpPr>
          <p:nvPr/>
        </p:nvGrpSpPr>
        <p:grpSpPr bwMode="auto">
          <a:xfrm>
            <a:off x="1863969" y="468923"/>
            <a:ext cx="6937131" cy="5131777"/>
            <a:chOff x="1332" y="4392"/>
            <a:chExt cx="8520" cy="6840"/>
          </a:xfrm>
        </p:grpSpPr>
        <p:grpSp>
          <p:nvGrpSpPr>
            <p:cNvPr id="5" name="Group 4"/>
            <p:cNvGrpSpPr>
              <a:grpSpLocks/>
            </p:cNvGrpSpPr>
            <p:nvPr/>
          </p:nvGrpSpPr>
          <p:grpSpPr bwMode="auto">
            <a:xfrm>
              <a:off x="1332" y="9972"/>
              <a:ext cx="8520" cy="1260"/>
              <a:chOff x="1521" y="6304"/>
              <a:chExt cx="8520" cy="1260"/>
            </a:xfrm>
          </p:grpSpPr>
          <p:sp>
            <p:nvSpPr>
              <p:cNvPr id="55" name="Rectangle 54"/>
              <p:cNvSpPr>
                <a:spLocks noChangeArrowheads="1"/>
              </p:cNvSpPr>
              <p:nvPr/>
            </p:nvSpPr>
            <p:spPr bwMode="auto">
              <a:xfrm>
                <a:off x="1521" y="6304"/>
                <a:ext cx="8280" cy="118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100" dirty="0">
                    <a:effectLst/>
                    <a:latin typeface="Calibri"/>
                    <a:ea typeface="Calibri"/>
                    <a:cs typeface="Times New Roman"/>
                  </a:rPr>
                  <a:t> </a:t>
                </a:r>
              </a:p>
              <a:p>
                <a:pPr marL="0" marR="0">
                  <a:lnSpc>
                    <a:spcPct val="115000"/>
                  </a:lnSpc>
                  <a:spcBef>
                    <a:spcPts val="0"/>
                  </a:spcBef>
                  <a:spcAft>
                    <a:spcPts val="1000"/>
                  </a:spcAft>
                </a:pPr>
                <a:r>
                  <a:rPr lang="en-US" sz="1100" dirty="0">
                    <a:effectLst/>
                    <a:latin typeface="Calibri"/>
                    <a:ea typeface="Calibri"/>
                    <a:cs typeface="Times New Roman"/>
                  </a:rPr>
                  <a:t>           </a:t>
                </a:r>
              </a:p>
            </p:txBody>
          </p:sp>
          <p:cxnSp>
            <p:nvCxnSpPr>
              <p:cNvPr id="56" name="Line 125"/>
              <p:cNvCxnSpPr/>
              <p:nvPr/>
            </p:nvCxnSpPr>
            <p:spPr bwMode="auto">
              <a:xfrm>
                <a:off x="2481" y="6304"/>
                <a:ext cx="0" cy="6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7" name="Line 126"/>
              <p:cNvCxnSpPr/>
              <p:nvPr/>
            </p:nvCxnSpPr>
            <p:spPr bwMode="auto">
              <a:xfrm>
                <a:off x="1761" y="63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8" name="Line 127"/>
              <p:cNvCxnSpPr/>
              <p:nvPr/>
            </p:nvCxnSpPr>
            <p:spPr bwMode="auto">
              <a:xfrm>
                <a:off x="4281" y="6304"/>
                <a:ext cx="0" cy="6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9" name="Line 128"/>
              <p:cNvCxnSpPr/>
              <p:nvPr/>
            </p:nvCxnSpPr>
            <p:spPr bwMode="auto">
              <a:xfrm>
                <a:off x="3381" y="6304"/>
                <a:ext cx="0" cy="6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0" name="Line 129"/>
              <p:cNvCxnSpPr/>
              <p:nvPr/>
            </p:nvCxnSpPr>
            <p:spPr bwMode="auto">
              <a:xfrm>
                <a:off x="5181" y="6304"/>
                <a:ext cx="0" cy="6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1" name="Line 130"/>
              <p:cNvCxnSpPr/>
              <p:nvPr/>
            </p:nvCxnSpPr>
            <p:spPr bwMode="auto">
              <a:xfrm>
                <a:off x="6081" y="6304"/>
                <a:ext cx="0" cy="6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2" name="Line 131"/>
              <p:cNvCxnSpPr/>
              <p:nvPr/>
            </p:nvCxnSpPr>
            <p:spPr bwMode="auto">
              <a:xfrm>
                <a:off x="3561" y="63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3" name="Line 132"/>
              <p:cNvCxnSpPr/>
              <p:nvPr/>
            </p:nvCxnSpPr>
            <p:spPr bwMode="auto">
              <a:xfrm>
                <a:off x="1941" y="63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4" name="Line 133"/>
              <p:cNvCxnSpPr/>
              <p:nvPr/>
            </p:nvCxnSpPr>
            <p:spPr bwMode="auto">
              <a:xfrm>
                <a:off x="2121" y="63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5" name="Line 134"/>
              <p:cNvCxnSpPr/>
              <p:nvPr/>
            </p:nvCxnSpPr>
            <p:spPr bwMode="auto">
              <a:xfrm>
                <a:off x="2661" y="63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6" name="Line 135"/>
              <p:cNvCxnSpPr/>
              <p:nvPr/>
            </p:nvCxnSpPr>
            <p:spPr bwMode="auto">
              <a:xfrm>
                <a:off x="2841" y="63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7" name="Line 136"/>
              <p:cNvCxnSpPr/>
              <p:nvPr/>
            </p:nvCxnSpPr>
            <p:spPr bwMode="auto">
              <a:xfrm>
                <a:off x="2301" y="63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8" name="Line 137"/>
              <p:cNvCxnSpPr/>
              <p:nvPr/>
            </p:nvCxnSpPr>
            <p:spPr bwMode="auto">
              <a:xfrm>
                <a:off x="3741" y="63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9" name="Line 138"/>
              <p:cNvCxnSpPr/>
              <p:nvPr/>
            </p:nvCxnSpPr>
            <p:spPr bwMode="auto">
              <a:xfrm>
                <a:off x="3921" y="63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0" name="Line 139"/>
              <p:cNvCxnSpPr/>
              <p:nvPr/>
            </p:nvCxnSpPr>
            <p:spPr bwMode="auto">
              <a:xfrm>
                <a:off x="4101" y="63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 name="Line 140"/>
              <p:cNvCxnSpPr/>
              <p:nvPr/>
            </p:nvCxnSpPr>
            <p:spPr bwMode="auto">
              <a:xfrm>
                <a:off x="4461" y="63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2" name="Line 141"/>
              <p:cNvCxnSpPr/>
              <p:nvPr/>
            </p:nvCxnSpPr>
            <p:spPr bwMode="auto">
              <a:xfrm>
                <a:off x="4641" y="63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 name="Line 142"/>
              <p:cNvCxnSpPr/>
              <p:nvPr/>
            </p:nvCxnSpPr>
            <p:spPr bwMode="auto">
              <a:xfrm>
                <a:off x="3021" y="63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4" name="Line 143"/>
              <p:cNvCxnSpPr/>
              <p:nvPr/>
            </p:nvCxnSpPr>
            <p:spPr bwMode="auto">
              <a:xfrm>
                <a:off x="3201" y="63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5" name="Line 144"/>
              <p:cNvCxnSpPr/>
              <p:nvPr/>
            </p:nvCxnSpPr>
            <p:spPr bwMode="auto">
              <a:xfrm>
                <a:off x="4821" y="63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6" name="Line 145"/>
              <p:cNvCxnSpPr/>
              <p:nvPr/>
            </p:nvCxnSpPr>
            <p:spPr bwMode="auto">
              <a:xfrm>
                <a:off x="5001" y="63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7" name="Line 146"/>
              <p:cNvCxnSpPr/>
              <p:nvPr/>
            </p:nvCxnSpPr>
            <p:spPr bwMode="auto">
              <a:xfrm>
                <a:off x="5361" y="63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8" name="Line 147"/>
              <p:cNvCxnSpPr/>
              <p:nvPr/>
            </p:nvCxnSpPr>
            <p:spPr bwMode="auto">
              <a:xfrm>
                <a:off x="5541" y="63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9" name="Line 148"/>
              <p:cNvCxnSpPr/>
              <p:nvPr/>
            </p:nvCxnSpPr>
            <p:spPr bwMode="auto">
              <a:xfrm>
                <a:off x="5721" y="63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0" name="Line 149"/>
              <p:cNvCxnSpPr/>
              <p:nvPr/>
            </p:nvCxnSpPr>
            <p:spPr bwMode="auto">
              <a:xfrm>
                <a:off x="5901" y="63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1" name="Line 150"/>
              <p:cNvCxnSpPr/>
              <p:nvPr/>
            </p:nvCxnSpPr>
            <p:spPr bwMode="auto">
              <a:xfrm>
                <a:off x="6981" y="6304"/>
                <a:ext cx="0" cy="6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2" name="Line 151"/>
              <p:cNvCxnSpPr/>
              <p:nvPr/>
            </p:nvCxnSpPr>
            <p:spPr bwMode="auto">
              <a:xfrm>
                <a:off x="6261" y="63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3" name="Line 152"/>
              <p:cNvCxnSpPr/>
              <p:nvPr/>
            </p:nvCxnSpPr>
            <p:spPr bwMode="auto">
              <a:xfrm>
                <a:off x="6441" y="63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4" name="Line 153"/>
              <p:cNvCxnSpPr/>
              <p:nvPr/>
            </p:nvCxnSpPr>
            <p:spPr bwMode="auto">
              <a:xfrm>
                <a:off x="6621" y="63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5" name="Line 154"/>
              <p:cNvCxnSpPr/>
              <p:nvPr/>
            </p:nvCxnSpPr>
            <p:spPr bwMode="auto">
              <a:xfrm>
                <a:off x="6801" y="63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6" name="Line 155"/>
              <p:cNvCxnSpPr/>
              <p:nvPr/>
            </p:nvCxnSpPr>
            <p:spPr bwMode="auto">
              <a:xfrm>
                <a:off x="7161" y="63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7" name="Line 156"/>
              <p:cNvCxnSpPr/>
              <p:nvPr/>
            </p:nvCxnSpPr>
            <p:spPr bwMode="auto">
              <a:xfrm>
                <a:off x="7341" y="63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8" name="Line 157"/>
              <p:cNvCxnSpPr/>
              <p:nvPr/>
            </p:nvCxnSpPr>
            <p:spPr bwMode="auto">
              <a:xfrm>
                <a:off x="7521" y="63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9" name="Line 158"/>
              <p:cNvCxnSpPr/>
              <p:nvPr/>
            </p:nvCxnSpPr>
            <p:spPr bwMode="auto">
              <a:xfrm>
                <a:off x="7701" y="63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0" name="Line 159"/>
              <p:cNvCxnSpPr/>
              <p:nvPr/>
            </p:nvCxnSpPr>
            <p:spPr bwMode="auto">
              <a:xfrm>
                <a:off x="8061" y="63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1" name="Line 160"/>
              <p:cNvCxnSpPr/>
              <p:nvPr/>
            </p:nvCxnSpPr>
            <p:spPr bwMode="auto">
              <a:xfrm>
                <a:off x="8061" y="63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2" name="Line 161"/>
              <p:cNvCxnSpPr/>
              <p:nvPr/>
            </p:nvCxnSpPr>
            <p:spPr bwMode="auto">
              <a:xfrm>
                <a:off x="8241" y="63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3" name="Line 162"/>
              <p:cNvCxnSpPr/>
              <p:nvPr/>
            </p:nvCxnSpPr>
            <p:spPr bwMode="auto">
              <a:xfrm>
                <a:off x="7881" y="6304"/>
                <a:ext cx="0" cy="6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4" name="Line 163"/>
              <p:cNvCxnSpPr/>
              <p:nvPr/>
            </p:nvCxnSpPr>
            <p:spPr bwMode="auto">
              <a:xfrm>
                <a:off x="8421" y="63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5" name="Line 164"/>
              <p:cNvCxnSpPr/>
              <p:nvPr/>
            </p:nvCxnSpPr>
            <p:spPr bwMode="auto">
              <a:xfrm>
                <a:off x="8601" y="630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6" name="Line 165"/>
              <p:cNvCxnSpPr/>
              <p:nvPr/>
            </p:nvCxnSpPr>
            <p:spPr bwMode="auto">
              <a:xfrm>
                <a:off x="8781" y="6304"/>
                <a:ext cx="0" cy="6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97" name="Text Box 166"/>
              <p:cNvSpPr txBox="1">
                <a:spLocks noChangeArrowheads="1"/>
              </p:cNvSpPr>
              <p:nvPr/>
            </p:nvSpPr>
            <p:spPr bwMode="auto">
              <a:xfrm>
                <a:off x="1581" y="7024"/>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100">
                    <a:effectLst/>
                    <a:latin typeface="Calibri"/>
                    <a:ea typeface="Calibri"/>
                    <a:cs typeface="Times New Roman"/>
                  </a:rPr>
                  <a:t>cm</a:t>
                </a:r>
              </a:p>
            </p:txBody>
          </p:sp>
          <p:sp>
            <p:nvSpPr>
              <p:cNvPr id="98" name="Text Box 167"/>
              <p:cNvSpPr txBox="1">
                <a:spLocks noChangeArrowheads="1"/>
              </p:cNvSpPr>
              <p:nvPr/>
            </p:nvSpPr>
            <p:spPr bwMode="auto">
              <a:xfrm>
                <a:off x="8961" y="6484"/>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100">
                    <a:effectLst/>
                    <a:latin typeface="Calibri"/>
                    <a:ea typeface="Calibri"/>
                    <a:cs typeface="Times New Roman"/>
                  </a:rPr>
                  <a:t>Ruler “D”</a:t>
                </a:r>
              </a:p>
            </p:txBody>
          </p:sp>
        </p:grpSp>
        <p:grpSp>
          <p:nvGrpSpPr>
            <p:cNvPr id="6" name="Group 5"/>
            <p:cNvGrpSpPr>
              <a:grpSpLocks/>
            </p:cNvGrpSpPr>
            <p:nvPr/>
          </p:nvGrpSpPr>
          <p:grpSpPr bwMode="auto">
            <a:xfrm>
              <a:off x="1332" y="8172"/>
              <a:ext cx="8520" cy="1260"/>
              <a:chOff x="1332" y="8172"/>
              <a:chExt cx="8520" cy="1260"/>
            </a:xfrm>
          </p:grpSpPr>
          <p:sp>
            <p:nvSpPr>
              <p:cNvPr id="31" name="Rectangle 30"/>
              <p:cNvSpPr>
                <a:spLocks noChangeArrowheads="1"/>
              </p:cNvSpPr>
              <p:nvPr/>
            </p:nvSpPr>
            <p:spPr bwMode="auto">
              <a:xfrm>
                <a:off x="1332" y="8172"/>
                <a:ext cx="8280" cy="118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100" dirty="0">
                    <a:effectLst/>
                    <a:latin typeface="Calibri"/>
                    <a:ea typeface="Calibri"/>
                    <a:cs typeface="Times New Roman"/>
                  </a:rPr>
                  <a:t> </a:t>
                </a:r>
              </a:p>
              <a:p>
                <a:pPr marL="0" marR="0">
                  <a:lnSpc>
                    <a:spcPct val="115000"/>
                  </a:lnSpc>
                  <a:spcBef>
                    <a:spcPts val="0"/>
                  </a:spcBef>
                  <a:spcAft>
                    <a:spcPts val="1000"/>
                  </a:spcAft>
                </a:pPr>
                <a:r>
                  <a:rPr lang="en-US" sz="1100" dirty="0">
                    <a:effectLst/>
                    <a:latin typeface="Calibri"/>
                    <a:ea typeface="Calibri"/>
                    <a:cs typeface="Times New Roman"/>
                  </a:rPr>
                  <a:t>           </a:t>
                </a:r>
              </a:p>
            </p:txBody>
          </p:sp>
          <p:cxnSp>
            <p:nvCxnSpPr>
              <p:cNvPr id="32" name="Line 170"/>
              <p:cNvCxnSpPr/>
              <p:nvPr/>
            </p:nvCxnSpPr>
            <p:spPr bwMode="auto">
              <a:xfrm>
                <a:off x="3192" y="8172"/>
                <a:ext cx="0" cy="6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3" name="Line 171"/>
              <p:cNvCxnSpPr/>
              <p:nvPr/>
            </p:nvCxnSpPr>
            <p:spPr bwMode="auto">
              <a:xfrm>
                <a:off x="4992" y="8172"/>
                <a:ext cx="0" cy="6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4" name="Line 172"/>
              <p:cNvCxnSpPr/>
              <p:nvPr/>
            </p:nvCxnSpPr>
            <p:spPr bwMode="auto">
              <a:xfrm>
                <a:off x="1752" y="8172"/>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5" name="Line 173"/>
              <p:cNvCxnSpPr/>
              <p:nvPr/>
            </p:nvCxnSpPr>
            <p:spPr bwMode="auto">
              <a:xfrm>
                <a:off x="2472" y="8172"/>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 name="Line 174"/>
              <p:cNvCxnSpPr/>
              <p:nvPr/>
            </p:nvCxnSpPr>
            <p:spPr bwMode="auto">
              <a:xfrm>
                <a:off x="2112" y="8172"/>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7" name="Line 175"/>
              <p:cNvCxnSpPr/>
              <p:nvPr/>
            </p:nvCxnSpPr>
            <p:spPr bwMode="auto">
              <a:xfrm>
                <a:off x="3552" y="8172"/>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 name="Line 176"/>
              <p:cNvCxnSpPr/>
              <p:nvPr/>
            </p:nvCxnSpPr>
            <p:spPr bwMode="auto">
              <a:xfrm>
                <a:off x="3912" y="8172"/>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9" name="Line 177"/>
              <p:cNvCxnSpPr/>
              <p:nvPr/>
            </p:nvCxnSpPr>
            <p:spPr bwMode="auto">
              <a:xfrm>
                <a:off x="4272" y="8172"/>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0" name="Line 178"/>
              <p:cNvCxnSpPr/>
              <p:nvPr/>
            </p:nvCxnSpPr>
            <p:spPr bwMode="auto">
              <a:xfrm>
                <a:off x="2832" y="8172"/>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 name="Line 179"/>
              <p:cNvCxnSpPr/>
              <p:nvPr/>
            </p:nvCxnSpPr>
            <p:spPr bwMode="auto">
              <a:xfrm>
                <a:off x="4632" y="8172"/>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2" name="Line 180"/>
              <p:cNvCxnSpPr/>
              <p:nvPr/>
            </p:nvCxnSpPr>
            <p:spPr bwMode="auto">
              <a:xfrm>
                <a:off x="5352" y="8172"/>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3" name="Line 181"/>
              <p:cNvCxnSpPr/>
              <p:nvPr/>
            </p:nvCxnSpPr>
            <p:spPr bwMode="auto">
              <a:xfrm>
                <a:off x="5712" y="8172"/>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4" name="Line 182"/>
              <p:cNvCxnSpPr/>
              <p:nvPr/>
            </p:nvCxnSpPr>
            <p:spPr bwMode="auto">
              <a:xfrm>
                <a:off x="6792" y="8172"/>
                <a:ext cx="0" cy="6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 name="Line 183"/>
              <p:cNvCxnSpPr/>
              <p:nvPr/>
            </p:nvCxnSpPr>
            <p:spPr bwMode="auto">
              <a:xfrm>
                <a:off x="6072" y="8172"/>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6" name="Line 184"/>
              <p:cNvCxnSpPr/>
              <p:nvPr/>
            </p:nvCxnSpPr>
            <p:spPr bwMode="auto">
              <a:xfrm>
                <a:off x="6432" y="8172"/>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7" name="Line 185"/>
              <p:cNvCxnSpPr/>
              <p:nvPr/>
            </p:nvCxnSpPr>
            <p:spPr bwMode="auto">
              <a:xfrm>
                <a:off x="7152" y="8172"/>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8" name="Line 186"/>
              <p:cNvCxnSpPr/>
              <p:nvPr/>
            </p:nvCxnSpPr>
            <p:spPr bwMode="auto">
              <a:xfrm>
                <a:off x="7512" y="8172"/>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9" name="Line 187"/>
              <p:cNvCxnSpPr/>
              <p:nvPr/>
            </p:nvCxnSpPr>
            <p:spPr bwMode="auto">
              <a:xfrm>
                <a:off x="7872" y="8172"/>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0" name="Line 188"/>
              <p:cNvCxnSpPr/>
              <p:nvPr/>
            </p:nvCxnSpPr>
            <p:spPr bwMode="auto">
              <a:xfrm>
                <a:off x="7872" y="8172"/>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1" name="Line 189"/>
              <p:cNvCxnSpPr/>
              <p:nvPr/>
            </p:nvCxnSpPr>
            <p:spPr bwMode="auto">
              <a:xfrm>
                <a:off x="8232" y="8172"/>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2" name="Line 190"/>
              <p:cNvCxnSpPr/>
              <p:nvPr/>
            </p:nvCxnSpPr>
            <p:spPr bwMode="auto">
              <a:xfrm>
                <a:off x="8592" y="8172"/>
                <a:ext cx="0" cy="6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3" name="Text Box 191"/>
              <p:cNvSpPr txBox="1">
                <a:spLocks noChangeArrowheads="1"/>
              </p:cNvSpPr>
              <p:nvPr/>
            </p:nvSpPr>
            <p:spPr bwMode="auto">
              <a:xfrm>
                <a:off x="1392" y="8892"/>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100">
                    <a:effectLst/>
                    <a:latin typeface="Calibri"/>
                    <a:ea typeface="Calibri"/>
                    <a:cs typeface="Times New Roman"/>
                  </a:rPr>
                  <a:t>cm</a:t>
                </a:r>
              </a:p>
            </p:txBody>
          </p:sp>
          <p:sp>
            <p:nvSpPr>
              <p:cNvPr id="54" name="Text Box 192"/>
              <p:cNvSpPr txBox="1">
                <a:spLocks noChangeArrowheads="1"/>
              </p:cNvSpPr>
              <p:nvPr/>
            </p:nvSpPr>
            <p:spPr bwMode="auto">
              <a:xfrm>
                <a:off x="8772" y="8352"/>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100">
                    <a:effectLst/>
                    <a:latin typeface="Calibri"/>
                    <a:ea typeface="Calibri"/>
                    <a:cs typeface="Times New Roman"/>
                  </a:rPr>
                  <a:t>Ruler “C”</a:t>
                </a:r>
              </a:p>
            </p:txBody>
          </p:sp>
        </p:grpSp>
        <p:grpSp>
          <p:nvGrpSpPr>
            <p:cNvPr id="7" name="Group 6"/>
            <p:cNvGrpSpPr>
              <a:grpSpLocks/>
            </p:cNvGrpSpPr>
            <p:nvPr/>
          </p:nvGrpSpPr>
          <p:grpSpPr bwMode="auto">
            <a:xfrm>
              <a:off x="1332" y="6372"/>
              <a:ext cx="8520" cy="1260"/>
              <a:chOff x="1332" y="6372"/>
              <a:chExt cx="8520" cy="1260"/>
            </a:xfrm>
          </p:grpSpPr>
          <p:sp>
            <p:nvSpPr>
              <p:cNvPr id="20" name="Rectangle 19"/>
              <p:cNvSpPr>
                <a:spLocks noChangeArrowheads="1"/>
              </p:cNvSpPr>
              <p:nvPr/>
            </p:nvSpPr>
            <p:spPr bwMode="auto">
              <a:xfrm>
                <a:off x="1332" y="6372"/>
                <a:ext cx="8280" cy="118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100" dirty="0">
                    <a:effectLst/>
                    <a:latin typeface="Calibri"/>
                    <a:ea typeface="Calibri"/>
                    <a:cs typeface="Times New Roman"/>
                  </a:rPr>
                  <a:t> </a:t>
                </a:r>
              </a:p>
              <a:p>
                <a:pPr marL="0" marR="0">
                  <a:lnSpc>
                    <a:spcPct val="115000"/>
                  </a:lnSpc>
                  <a:spcBef>
                    <a:spcPts val="0"/>
                  </a:spcBef>
                  <a:spcAft>
                    <a:spcPts val="1000"/>
                  </a:spcAft>
                </a:pPr>
                <a:r>
                  <a:rPr lang="en-US" sz="1100" dirty="0">
                    <a:effectLst/>
                    <a:latin typeface="Calibri"/>
                    <a:ea typeface="Calibri"/>
                    <a:cs typeface="Times New Roman"/>
                  </a:rPr>
                  <a:t>           </a:t>
                </a:r>
              </a:p>
            </p:txBody>
          </p:sp>
          <p:cxnSp>
            <p:nvCxnSpPr>
              <p:cNvPr id="21" name="Line 195"/>
              <p:cNvCxnSpPr/>
              <p:nvPr/>
            </p:nvCxnSpPr>
            <p:spPr bwMode="auto">
              <a:xfrm>
                <a:off x="2292" y="6372"/>
                <a:ext cx="0" cy="6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2" name="Line 196"/>
              <p:cNvCxnSpPr/>
              <p:nvPr/>
            </p:nvCxnSpPr>
            <p:spPr bwMode="auto">
              <a:xfrm>
                <a:off x="4092" y="6372"/>
                <a:ext cx="0" cy="6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 name="Line 197"/>
              <p:cNvCxnSpPr/>
              <p:nvPr/>
            </p:nvCxnSpPr>
            <p:spPr bwMode="auto">
              <a:xfrm>
                <a:off x="3192" y="6372"/>
                <a:ext cx="0" cy="6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4" name="Line 198"/>
              <p:cNvCxnSpPr/>
              <p:nvPr/>
            </p:nvCxnSpPr>
            <p:spPr bwMode="auto">
              <a:xfrm>
                <a:off x="4992" y="6372"/>
                <a:ext cx="0" cy="6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5" name="Line 199"/>
              <p:cNvCxnSpPr/>
              <p:nvPr/>
            </p:nvCxnSpPr>
            <p:spPr bwMode="auto">
              <a:xfrm>
                <a:off x="5892" y="6372"/>
                <a:ext cx="0" cy="6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6" name="Line 200"/>
              <p:cNvCxnSpPr/>
              <p:nvPr/>
            </p:nvCxnSpPr>
            <p:spPr bwMode="auto">
              <a:xfrm>
                <a:off x="6792" y="6372"/>
                <a:ext cx="0" cy="6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7" name="Line 201"/>
              <p:cNvCxnSpPr/>
              <p:nvPr/>
            </p:nvCxnSpPr>
            <p:spPr bwMode="auto">
              <a:xfrm>
                <a:off x="7692" y="6372"/>
                <a:ext cx="0" cy="6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8" name="Line 202"/>
              <p:cNvCxnSpPr/>
              <p:nvPr/>
            </p:nvCxnSpPr>
            <p:spPr bwMode="auto">
              <a:xfrm>
                <a:off x="8592" y="6372"/>
                <a:ext cx="0" cy="6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9" name="Text Box 203"/>
              <p:cNvSpPr txBox="1">
                <a:spLocks noChangeArrowheads="1"/>
              </p:cNvSpPr>
              <p:nvPr/>
            </p:nvSpPr>
            <p:spPr bwMode="auto">
              <a:xfrm>
                <a:off x="1392" y="7092"/>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100">
                    <a:effectLst/>
                    <a:latin typeface="Calibri"/>
                    <a:ea typeface="Calibri"/>
                    <a:cs typeface="Times New Roman"/>
                  </a:rPr>
                  <a:t>cm</a:t>
                </a:r>
              </a:p>
            </p:txBody>
          </p:sp>
          <p:sp>
            <p:nvSpPr>
              <p:cNvPr id="30" name="Text Box 204"/>
              <p:cNvSpPr txBox="1">
                <a:spLocks noChangeArrowheads="1"/>
              </p:cNvSpPr>
              <p:nvPr/>
            </p:nvSpPr>
            <p:spPr bwMode="auto">
              <a:xfrm>
                <a:off x="8772" y="6552"/>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100">
                    <a:effectLst/>
                    <a:latin typeface="Calibri"/>
                    <a:ea typeface="Calibri"/>
                    <a:cs typeface="Times New Roman"/>
                  </a:rPr>
                  <a:t>Ruler “B”</a:t>
                </a:r>
              </a:p>
            </p:txBody>
          </p:sp>
        </p:grpSp>
        <p:grpSp>
          <p:nvGrpSpPr>
            <p:cNvPr id="8" name="Group 7"/>
            <p:cNvGrpSpPr>
              <a:grpSpLocks/>
            </p:cNvGrpSpPr>
            <p:nvPr/>
          </p:nvGrpSpPr>
          <p:grpSpPr bwMode="auto">
            <a:xfrm>
              <a:off x="1332" y="4572"/>
              <a:ext cx="8520" cy="1260"/>
              <a:chOff x="1332" y="4572"/>
              <a:chExt cx="8520" cy="1260"/>
            </a:xfrm>
          </p:grpSpPr>
          <p:sp>
            <p:nvSpPr>
              <p:cNvPr id="13" name="Rectangle 12"/>
              <p:cNvSpPr>
                <a:spLocks noChangeArrowheads="1"/>
              </p:cNvSpPr>
              <p:nvPr/>
            </p:nvSpPr>
            <p:spPr bwMode="auto">
              <a:xfrm>
                <a:off x="1332" y="4572"/>
                <a:ext cx="8280" cy="118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100" dirty="0">
                    <a:effectLst/>
                    <a:latin typeface="Calibri"/>
                    <a:ea typeface="Calibri"/>
                    <a:cs typeface="Times New Roman"/>
                  </a:rPr>
                  <a:t> </a:t>
                </a:r>
              </a:p>
              <a:p>
                <a:pPr marL="0" marR="0">
                  <a:lnSpc>
                    <a:spcPct val="115000"/>
                  </a:lnSpc>
                  <a:spcBef>
                    <a:spcPts val="0"/>
                  </a:spcBef>
                  <a:spcAft>
                    <a:spcPts val="1000"/>
                  </a:spcAft>
                </a:pPr>
                <a:r>
                  <a:rPr lang="en-US" sz="1100" dirty="0">
                    <a:effectLst/>
                    <a:latin typeface="Calibri"/>
                    <a:ea typeface="Calibri"/>
                    <a:cs typeface="Times New Roman"/>
                  </a:rPr>
                  <a:t>           </a:t>
                </a:r>
              </a:p>
              <a:p>
                <a:pPr marL="0" marR="0">
                  <a:lnSpc>
                    <a:spcPct val="115000"/>
                  </a:lnSpc>
                  <a:spcBef>
                    <a:spcPts val="0"/>
                  </a:spcBef>
                  <a:spcAft>
                    <a:spcPts val="1000"/>
                  </a:spcAft>
                </a:pPr>
                <a:r>
                  <a:rPr lang="en-US" sz="1100" dirty="0">
                    <a:effectLst/>
                    <a:latin typeface="Calibri"/>
                    <a:ea typeface="Calibri"/>
                    <a:cs typeface="Times New Roman"/>
                  </a:rPr>
                  <a:t>                         </a:t>
                </a:r>
                <a:r>
                  <a:rPr lang="en-US" sz="1100" dirty="0" smtClean="0">
                    <a:effectLst/>
                    <a:latin typeface="Calibri"/>
                    <a:ea typeface="Calibri"/>
                    <a:cs typeface="Times New Roman"/>
                  </a:rPr>
                  <a:t>	</a:t>
                </a:r>
                <a:endParaRPr lang="en-US" sz="1100" b="1" dirty="0">
                  <a:effectLst/>
                  <a:latin typeface="Calibri"/>
                  <a:ea typeface="Calibri"/>
                  <a:cs typeface="Times New Roman"/>
                </a:endParaRPr>
              </a:p>
            </p:txBody>
          </p:sp>
          <p:cxnSp>
            <p:nvCxnSpPr>
              <p:cNvPr id="14" name="Line 207"/>
              <p:cNvCxnSpPr/>
              <p:nvPr/>
            </p:nvCxnSpPr>
            <p:spPr bwMode="auto">
              <a:xfrm>
                <a:off x="3192" y="4572"/>
                <a:ext cx="0" cy="6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 name="Line 208"/>
              <p:cNvCxnSpPr/>
              <p:nvPr/>
            </p:nvCxnSpPr>
            <p:spPr bwMode="auto">
              <a:xfrm>
                <a:off x="4992" y="4572"/>
                <a:ext cx="0" cy="6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6" name="Line 209"/>
              <p:cNvCxnSpPr/>
              <p:nvPr/>
            </p:nvCxnSpPr>
            <p:spPr bwMode="auto">
              <a:xfrm>
                <a:off x="6792" y="4572"/>
                <a:ext cx="0" cy="6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7" name="Line 210"/>
              <p:cNvCxnSpPr/>
              <p:nvPr/>
            </p:nvCxnSpPr>
            <p:spPr bwMode="auto">
              <a:xfrm>
                <a:off x="8592" y="4572"/>
                <a:ext cx="0" cy="6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8" name="Text Box 211"/>
              <p:cNvSpPr txBox="1">
                <a:spLocks noChangeArrowheads="1"/>
              </p:cNvSpPr>
              <p:nvPr/>
            </p:nvSpPr>
            <p:spPr bwMode="auto">
              <a:xfrm>
                <a:off x="1392" y="5292"/>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100">
                    <a:effectLst/>
                    <a:latin typeface="Calibri"/>
                    <a:ea typeface="Calibri"/>
                    <a:cs typeface="Times New Roman"/>
                  </a:rPr>
                  <a:t>cm</a:t>
                </a:r>
              </a:p>
            </p:txBody>
          </p:sp>
          <p:sp>
            <p:nvSpPr>
              <p:cNvPr id="19" name="Text Box 212"/>
              <p:cNvSpPr txBox="1">
                <a:spLocks noChangeArrowheads="1"/>
              </p:cNvSpPr>
              <p:nvPr/>
            </p:nvSpPr>
            <p:spPr bwMode="auto">
              <a:xfrm>
                <a:off x="8772" y="4752"/>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100">
                    <a:effectLst/>
                    <a:latin typeface="Calibri"/>
                    <a:ea typeface="Calibri"/>
                    <a:cs typeface="Times New Roman"/>
                  </a:rPr>
                  <a:t>Ruler “A”</a:t>
                </a:r>
              </a:p>
            </p:txBody>
          </p:sp>
        </p:grpSp>
        <p:cxnSp>
          <p:nvCxnSpPr>
            <p:cNvPr id="9" name="Line 213"/>
            <p:cNvCxnSpPr/>
            <p:nvPr/>
          </p:nvCxnSpPr>
          <p:spPr bwMode="auto">
            <a:xfrm>
              <a:off x="1332" y="4392"/>
              <a:ext cx="6660" cy="0"/>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cxnSp>
        <p:cxnSp>
          <p:nvCxnSpPr>
            <p:cNvPr id="10" name="Line 214"/>
            <p:cNvCxnSpPr/>
            <p:nvPr/>
          </p:nvCxnSpPr>
          <p:spPr bwMode="auto">
            <a:xfrm>
              <a:off x="1332" y="6192"/>
              <a:ext cx="6660" cy="0"/>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cxnSp>
        <p:cxnSp>
          <p:nvCxnSpPr>
            <p:cNvPr id="11" name="Line 215"/>
            <p:cNvCxnSpPr/>
            <p:nvPr/>
          </p:nvCxnSpPr>
          <p:spPr bwMode="auto">
            <a:xfrm>
              <a:off x="1332" y="7992"/>
              <a:ext cx="6660" cy="0"/>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cxnSp>
        <p:cxnSp>
          <p:nvCxnSpPr>
            <p:cNvPr id="12" name="Line 216"/>
            <p:cNvCxnSpPr/>
            <p:nvPr/>
          </p:nvCxnSpPr>
          <p:spPr bwMode="auto">
            <a:xfrm>
              <a:off x="1332" y="9792"/>
              <a:ext cx="6660" cy="0"/>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cxnSp>
      </p:grpSp>
      <p:sp>
        <p:nvSpPr>
          <p:cNvPr id="99" name="Text Box 222"/>
          <p:cNvSpPr txBox="1">
            <a:spLocks noChangeArrowheads="1"/>
          </p:cNvSpPr>
          <p:nvPr/>
        </p:nvSpPr>
        <p:spPr bwMode="auto">
          <a:xfrm>
            <a:off x="9064868" y="752889"/>
            <a:ext cx="2458917" cy="79640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400" dirty="0">
                <a:effectLst/>
                <a:latin typeface="Calibri"/>
                <a:ea typeface="Calibri"/>
                <a:cs typeface="Times New Roman"/>
              </a:rPr>
              <a:t>Which ruler(s) do you think is/are the most precise instruments?</a:t>
            </a:r>
          </a:p>
        </p:txBody>
      </p:sp>
      <p:sp>
        <p:nvSpPr>
          <p:cNvPr id="100" name="Text Box 223"/>
          <p:cNvSpPr txBox="1">
            <a:spLocks noChangeArrowheads="1"/>
          </p:cNvSpPr>
          <p:nvPr/>
        </p:nvSpPr>
        <p:spPr bwMode="auto">
          <a:xfrm>
            <a:off x="9064868" y="1666654"/>
            <a:ext cx="2458917" cy="87058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0"/>
              </a:spcAft>
            </a:pPr>
            <a:r>
              <a:rPr lang="en-US" sz="1400">
                <a:effectLst/>
                <a:latin typeface="Calibri"/>
                <a:ea typeface="Calibri"/>
                <a:cs typeface="Times New Roman"/>
              </a:rPr>
              <a:t>Which ruler(s) only allow the marks to be used for making an educated guess?</a:t>
            </a:r>
          </a:p>
        </p:txBody>
      </p:sp>
      <p:sp>
        <p:nvSpPr>
          <p:cNvPr id="101" name="Text Box 224"/>
          <p:cNvSpPr txBox="1">
            <a:spLocks noChangeArrowheads="1"/>
          </p:cNvSpPr>
          <p:nvPr/>
        </p:nvSpPr>
        <p:spPr bwMode="auto">
          <a:xfrm>
            <a:off x="9064868" y="2695989"/>
            <a:ext cx="2458917" cy="8953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400">
                <a:effectLst/>
                <a:latin typeface="Calibri"/>
                <a:ea typeface="Calibri"/>
                <a:cs typeface="Times New Roman"/>
              </a:rPr>
              <a:t>Which ruler(s) allow you to have your educated guess to be the least precise?</a:t>
            </a:r>
          </a:p>
        </p:txBody>
      </p:sp>
      <p:sp>
        <p:nvSpPr>
          <p:cNvPr id="102" name="Text Box 225"/>
          <p:cNvSpPr txBox="1">
            <a:spLocks noChangeArrowheads="1"/>
          </p:cNvSpPr>
          <p:nvPr/>
        </p:nvSpPr>
        <p:spPr bwMode="auto">
          <a:xfrm>
            <a:off x="9064868" y="3724054"/>
            <a:ext cx="2458917" cy="9048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400">
                <a:effectLst/>
                <a:latin typeface="Calibri"/>
                <a:ea typeface="Times New Roman"/>
              </a:rPr>
              <a:t>Which ruler(s) follow the metric pattern of all parts are broken into 10 equal parts?</a:t>
            </a:r>
            <a:endParaRPr lang="en-US" sz="1400">
              <a:effectLst/>
              <a:latin typeface="Times New Roman"/>
              <a:ea typeface="Times New Roman"/>
            </a:endParaRPr>
          </a:p>
        </p:txBody>
      </p:sp>
      <p:sp>
        <p:nvSpPr>
          <p:cNvPr id="103" name="Text Box 37"/>
          <p:cNvSpPr txBox="1">
            <a:spLocks noChangeArrowheads="1"/>
          </p:cNvSpPr>
          <p:nvPr/>
        </p:nvSpPr>
        <p:spPr bwMode="auto">
          <a:xfrm>
            <a:off x="7482068" y="142305"/>
            <a:ext cx="190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a:solidFill>
                  <a:srgbClr val="FF0000"/>
                </a:solidFill>
              </a:rPr>
              <a:t>3</a:t>
            </a:r>
            <a:r>
              <a:rPr lang="en-US" altLang="en-US" sz="2400" b="1" dirty="0" smtClean="0">
                <a:solidFill>
                  <a:srgbClr val="FF0000"/>
                </a:solidFill>
              </a:rPr>
              <a:t>.7 cm</a:t>
            </a:r>
            <a:endParaRPr lang="en-US" altLang="en-US" sz="2400" b="1" dirty="0">
              <a:solidFill>
                <a:srgbClr val="FF0000"/>
              </a:solidFill>
            </a:endParaRPr>
          </a:p>
        </p:txBody>
      </p:sp>
      <p:sp>
        <p:nvSpPr>
          <p:cNvPr id="104" name="TextBox 103"/>
          <p:cNvSpPr txBox="1"/>
          <p:nvPr/>
        </p:nvSpPr>
        <p:spPr>
          <a:xfrm>
            <a:off x="3231854" y="1069881"/>
            <a:ext cx="439677" cy="369332"/>
          </a:xfrm>
          <a:prstGeom prst="rect">
            <a:avLst/>
          </a:prstGeom>
          <a:noFill/>
        </p:spPr>
        <p:txBody>
          <a:bodyPr wrap="square" rtlCol="0">
            <a:spAutoFit/>
          </a:bodyPr>
          <a:lstStyle/>
          <a:p>
            <a:r>
              <a:rPr lang="en-US" dirty="0" smtClean="0"/>
              <a:t>1</a:t>
            </a:r>
            <a:endParaRPr lang="en-US" dirty="0"/>
          </a:p>
        </p:txBody>
      </p:sp>
      <p:sp>
        <p:nvSpPr>
          <p:cNvPr id="105" name="TextBox 104"/>
          <p:cNvSpPr txBox="1"/>
          <p:nvPr/>
        </p:nvSpPr>
        <p:spPr>
          <a:xfrm>
            <a:off x="4624165" y="1069881"/>
            <a:ext cx="439677" cy="369332"/>
          </a:xfrm>
          <a:prstGeom prst="rect">
            <a:avLst/>
          </a:prstGeom>
          <a:noFill/>
        </p:spPr>
        <p:txBody>
          <a:bodyPr wrap="square" rtlCol="0">
            <a:spAutoFit/>
          </a:bodyPr>
          <a:lstStyle/>
          <a:p>
            <a:r>
              <a:rPr lang="en-US" dirty="0" smtClean="0"/>
              <a:t>2</a:t>
            </a:r>
            <a:endParaRPr lang="en-US" dirty="0"/>
          </a:p>
        </p:txBody>
      </p:sp>
      <p:sp>
        <p:nvSpPr>
          <p:cNvPr id="106" name="TextBox 105"/>
          <p:cNvSpPr txBox="1"/>
          <p:nvPr/>
        </p:nvSpPr>
        <p:spPr>
          <a:xfrm>
            <a:off x="6163036" y="1113553"/>
            <a:ext cx="439677" cy="369332"/>
          </a:xfrm>
          <a:prstGeom prst="rect">
            <a:avLst/>
          </a:prstGeom>
          <a:noFill/>
        </p:spPr>
        <p:txBody>
          <a:bodyPr wrap="square" rtlCol="0">
            <a:spAutoFit/>
          </a:bodyPr>
          <a:lstStyle/>
          <a:p>
            <a:r>
              <a:rPr lang="en-US" dirty="0" smtClean="0"/>
              <a:t>3</a:t>
            </a:r>
            <a:endParaRPr lang="en-US" dirty="0"/>
          </a:p>
        </p:txBody>
      </p:sp>
      <p:sp>
        <p:nvSpPr>
          <p:cNvPr id="107" name="TextBox 106"/>
          <p:cNvSpPr txBox="1"/>
          <p:nvPr/>
        </p:nvSpPr>
        <p:spPr>
          <a:xfrm>
            <a:off x="7561075" y="1069881"/>
            <a:ext cx="439677" cy="369332"/>
          </a:xfrm>
          <a:prstGeom prst="rect">
            <a:avLst/>
          </a:prstGeom>
          <a:noFill/>
        </p:spPr>
        <p:txBody>
          <a:bodyPr wrap="square" rtlCol="0">
            <a:spAutoFit/>
          </a:bodyPr>
          <a:lstStyle/>
          <a:p>
            <a:r>
              <a:rPr lang="en-US" dirty="0" smtClean="0"/>
              <a:t>4</a:t>
            </a:r>
            <a:endParaRPr lang="en-US" dirty="0"/>
          </a:p>
        </p:txBody>
      </p:sp>
      <p:sp>
        <p:nvSpPr>
          <p:cNvPr id="108" name="TextBox 107"/>
          <p:cNvSpPr txBox="1"/>
          <p:nvPr/>
        </p:nvSpPr>
        <p:spPr>
          <a:xfrm>
            <a:off x="3202298" y="2398215"/>
            <a:ext cx="439677" cy="369332"/>
          </a:xfrm>
          <a:prstGeom prst="rect">
            <a:avLst/>
          </a:prstGeom>
          <a:noFill/>
        </p:spPr>
        <p:txBody>
          <a:bodyPr wrap="square" rtlCol="0">
            <a:spAutoFit/>
          </a:bodyPr>
          <a:lstStyle/>
          <a:p>
            <a:r>
              <a:rPr lang="en-US" dirty="0" smtClean="0"/>
              <a:t>1</a:t>
            </a:r>
            <a:endParaRPr lang="en-US" dirty="0"/>
          </a:p>
        </p:txBody>
      </p:sp>
      <p:sp>
        <p:nvSpPr>
          <p:cNvPr id="109" name="TextBox 108"/>
          <p:cNvSpPr txBox="1"/>
          <p:nvPr/>
        </p:nvSpPr>
        <p:spPr>
          <a:xfrm>
            <a:off x="4594609" y="2398215"/>
            <a:ext cx="439677" cy="369332"/>
          </a:xfrm>
          <a:prstGeom prst="rect">
            <a:avLst/>
          </a:prstGeom>
          <a:noFill/>
        </p:spPr>
        <p:txBody>
          <a:bodyPr wrap="square" rtlCol="0">
            <a:spAutoFit/>
          </a:bodyPr>
          <a:lstStyle/>
          <a:p>
            <a:r>
              <a:rPr lang="en-US" dirty="0" smtClean="0"/>
              <a:t>2</a:t>
            </a:r>
            <a:endParaRPr lang="en-US" dirty="0"/>
          </a:p>
        </p:txBody>
      </p:sp>
      <p:sp>
        <p:nvSpPr>
          <p:cNvPr id="110" name="TextBox 109"/>
          <p:cNvSpPr txBox="1"/>
          <p:nvPr/>
        </p:nvSpPr>
        <p:spPr>
          <a:xfrm>
            <a:off x="6133480" y="2441887"/>
            <a:ext cx="439677" cy="369332"/>
          </a:xfrm>
          <a:prstGeom prst="rect">
            <a:avLst/>
          </a:prstGeom>
          <a:noFill/>
        </p:spPr>
        <p:txBody>
          <a:bodyPr wrap="square" rtlCol="0">
            <a:spAutoFit/>
          </a:bodyPr>
          <a:lstStyle/>
          <a:p>
            <a:r>
              <a:rPr lang="en-US" dirty="0" smtClean="0"/>
              <a:t>3</a:t>
            </a:r>
            <a:endParaRPr lang="en-US" dirty="0"/>
          </a:p>
        </p:txBody>
      </p:sp>
      <p:sp>
        <p:nvSpPr>
          <p:cNvPr id="111" name="TextBox 110"/>
          <p:cNvSpPr txBox="1"/>
          <p:nvPr/>
        </p:nvSpPr>
        <p:spPr>
          <a:xfrm>
            <a:off x="7531519" y="2398215"/>
            <a:ext cx="439677" cy="369332"/>
          </a:xfrm>
          <a:prstGeom prst="rect">
            <a:avLst/>
          </a:prstGeom>
          <a:noFill/>
        </p:spPr>
        <p:txBody>
          <a:bodyPr wrap="square" rtlCol="0">
            <a:spAutoFit/>
          </a:bodyPr>
          <a:lstStyle/>
          <a:p>
            <a:r>
              <a:rPr lang="en-US" dirty="0" smtClean="0"/>
              <a:t>4</a:t>
            </a:r>
            <a:endParaRPr lang="en-US" dirty="0"/>
          </a:p>
        </p:txBody>
      </p:sp>
      <p:sp>
        <p:nvSpPr>
          <p:cNvPr id="112" name="TextBox 111"/>
          <p:cNvSpPr txBox="1"/>
          <p:nvPr/>
        </p:nvSpPr>
        <p:spPr>
          <a:xfrm>
            <a:off x="3299406" y="3807159"/>
            <a:ext cx="439677" cy="369332"/>
          </a:xfrm>
          <a:prstGeom prst="rect">
            <a:avLst/>
          </a:prstGeom>
          <a:noFill/>
        </p:spPr>
        <p:txBody>
          <a:bodyPr wrap="square" rtlCol="0">
            <a:spAutoFit/>
          </a:bodyPr>
          <a:lstStyle/>
          <a:p>
            <a:r>
              <a:rPr lang="en-US" dirty="0" smtClean="0"/>
              <a:t>1</a:t>
            </a:r>
            <a:endParaRPr lang="en-US" dirty="0"/>
          </a:p>
        </p:txBody>
      </p:sp>
      <p:sp>
        <p:nvSpPr>
          <p:cNvPr id="113" name="TextBox 112"/>
          <p:cNvSpPr txBox="1"/>
          <p:nvPr/>
        </p:nvSpPr>
        <p:spPr>
          <a:xfrm>
            <a:off x="4691717" y="3807159"/>
            <a:ext cx="439677" cy="369332"/>
          </a:xfrm>
          <a:prstGeom prst="rect">
            <a:avLst/>
          </a:prstGeom>
          <a:noFill/>
        </p:spPr>
        <p:txBody>
          <a:bodyPr wrap="square" rtlCol="0">
            <a:spAutoFit/>
          </a:bodyPr>
          <a:lstStyle/>
          <a:p>
            <a:r>
              <a:rPr lang="en-US" dirty="0" smtClean="0"/>
              <a:t>2</a:t>
            </a:r>
            <a:endParaRPr lang="en-US" dirty="0"/>
          </a:p>
        </p:txBody>
      </p:sp>
      <p:sp>
        <p:nvSpPr>
          <p:cNvPr id="114" name="TextBox 113"/>
          <p:cNvSpPr txBox="1"/>
          <p:nvPr/>
        </p:nvSpPr>
        <p:spPr>
          <a:xfrm>
            <a:off x="6230588" y="3850831"/>
            <a:ext cx="439677" cy="369332"/>
          </a:xfrm>
          <a:prstGeom prst="rect">
            <a:avLst/>
          </a:prstGeom>
          <a:noFill/>
        </p:spPr>
        <p:txBody>
          <a:bodyPr wrap="square" rtlCol="0">
            <a:spAutoFit/>
          </a:bodyPr>
          <a:lstStyle/>
          <a:p>
            <a:r>
              <a:rPr lang="en-US" dirty="0" smtClean="0"/>
              <a:t>3</a:t>
            </a:r>
            <a:endParaRPr lang="en-US" dirty="0"/>
          </a:p>
        </p:txBody>
      </p:sp>
      <p:sp>
        <p:nvSpPr>
          <p:cNvPr id="115" name="TextBox 114"/>
          <p:cNvSpPr txBox="1"/>
          <p:nvPr/>
        </p:nvSpPr>
        <p:spPr>
          <a:xfrm>
            <a:off x="7628627" y="3807159"/>
            <a:ext cx="439677" cy="369332"/>
          </a:xfrm>
          <a:prstGeom prst="rect">
            <a:avLst/>
          </a:prstGeom>
          <a:noFill/>
        </p:spPr>
        <p:txBody>
          <a:bodyPr wrap="square" rtlCol="0">
            <a:spAutoFit/>
          </a:bodyPr>
          <a:lstStyle/>
          <a:p>
            <a:r>
              <a:rPr lang="en-US" dirty="0" smtClean="0"/>
              <a:t>4</a:t>
            </a:r>
            <a:endParaRPr lang="en-US" dirty="0"/>
          </a:p>
        </p:txBody>
      </p:sp>
      <p:sp>
        <p:nvSpPr>
          <p:cNvPr id="116" name="TextBox 115"/>
          <p:cNvSpPr txBox="1"/>
          <p:nvPr/>
        </p:nvSpPr>
        <p:spPr>
          <a:xfrm>
            <a:off x="3230852" y="5154758"/>
            <a:ext cx="439677" cy="369332"/>
          </a:xfrm>
          <a:prstGeom prst="rect">
            <a:avLst/>
          </a:prstGeom>
          <a:noFill/>
        </p:spPr>
        <p:txBody>
          <a:bodyPr wrap="square" rtlCol="0">
            <a:spAutoFit/>
          </a:bodyPr>
          <a:lstStyle/>
          <a:p>
            <a:r>
              <a:rPr lang="en-US" dirty="0" smtClean="0"/>
              <a:t>1</a:t>
            </a:r>
            <a:endParaRPr lang="en-US" dirty="0"/>
          </a:p>
        </p:txBody>
      </p:sp>
      <p:sp>
        <p:nvSpPr>
          <p:cNvPr id="117" name="TextBox 116"/>
          <p:cNvSpPr txBox="1"/>
          <p:nvPr/>
        </p:nvSpPr>
        <p:spPr>
          <a:xfrm>
            <a:off x="4697445" y="5154758"/>
            <a:ext cx="439677" cy="369332"/>
          </a:xfrm>
          <a:prstGeom prst="rect">
            <a:avLst/>
          </a:prstGeom>
          <a:noFill/>
        </p:spPr>
        <p:txBody>
          <a:bodyPr wrap="square" rtlCol="0">
            <a:spAutoFit/>
          </a:bodyPr>
          <a:lstStyle/>
          <a:p>
            <a:r>
              <a:rPr lang="en-US" dirty="0" smtClean="0"/>
              <a:t>2</a:t>
            </a:r>
            <a:endParaRPr lang="en-US" dirty="0"/>
          </a:p>
        </p:txBody>
      </p:sp>
      <p:sp>
        <p:nvSpPr>
          <p:cNvPr id="118" name="TextBox 117"/>
          <p:cNvSpPr txBox="1"/>
          <p:nvPr/>
        </p:nvSpPr>
        <p:spPr>
          <a:xfrm>
            <a:off x="6162446" y="5198430"/>
            <a:ext cx="439677" cy="369332"/>
          </a:xfrm>
          <a:prstGeom prst="rect">
            <a:avLst/>
          </a:prstGeom>
          <a:noFill/>
        </p:spPr>
        <p:txBody>
          <a:bodyPr wrap="square" rtlCol="0">
            <a:spAutoFit/>
          </a:bodyPr>
          <a:lstStyle/>
          <a:p>
            <a:r>
              <a:rPr lang="en-US" dirty="0" smtClean="0"/>
              <a:t>3</a:t>
            </a:r>
            <a:endParaRPr lang="en-US" dirty="0"/>
          </a:p>
        </p:txBody>
      </p:sp>
      <p:sp>
        <p:nvSpPr>
          <p:cNvPr id="119" name="TextBox 118"/>
          <p:cNvSpPr txBox="1"/>
          <p:nvPr/>
        </p:nvSpPr>
        <p:spPr>
          <a:xfrm>
            <a:off x="7563478" y="5154758"/>
            <a:ext cx="439677" cy="369332"/>
          </a:xfrm>
          <a:prstGeom prst="rect">
            <a:avLst/>
          </a:prstGeom>
          <a:noFill/>
        </p:spPr>
        <p:txBody>
          <a:bodyPr wrap="square" rtlCol="0">
            <a:spAutoFit/>
          </a:bodyPr>
          <a:lstStyle/>
          <a:p>
            <a:r>
              <a:rPr lang="en-US" dirty="0" smtClean="0"/>
              <a:t>4</a:t>
            </a:r>
            <a:endParaRPr lang="en-US" dirty="0"/>
          </a:p>
        </p:txBody>
      </p:sp>
      <p:sp>
        <p:nvSpPr>
          <p:cNvPr id="120" name="Text Box 37"/>
          <p:cNvSpPr txBox="1">
            <a:spLocks noChangeArrowheads="1"/>
          </p:cNvSpPr>
          <p:nvPr/>
        </p:nvSpPr>
        <p:spPr bwMode="auto">
          <a:xfrm>
            <a:off x="7482068" y="1588558"/>
            <a:ext cx="190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a:solidFill>
                  <a:srgbClr val="FF0000"/>
                </a:solidFill>
              </a:rPr>
              <a:t>3</a:t>
            </a:r>
            <a:r>
              <a:rPr lang="en-US" altLang="en-US" sz="2400" b="1" dirty="0" smtClean="0">
                <a:solidFill>
                  <a:srgbClr val="FF0000"/>
                </a:solidFill>
              </a:rPr>
              <a:t>.7 cm</a:t>
            </a:r>
            <a:endParaRPr lang="en-US" altLang="en-US" sz="2400" b="1" dirty="0">
              <a:solidFill>
                <a:srgbClr val="FF0000"/>
              </a:solidFill>
            </a:endParaRPr>
          </a:p>
        </p:txBody>
      </p:sp>
      <p:sp>
        <p:nvSpPr>
          <p:cNvPr id="121" name="Text Box 37"/>
          <p:cNvSpPr txBox="1">
            <a:spLocks noChangeArrowheads="1"/>
          </p:cNvSpPr>
          <p:nvPr/>
        </p:nvSpPr>
        <p:spPr bwMode="auto">
          <a:xfrm>
            <a:off x="7408922" y="2939025"/>
            <a:ext cx="190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a:solidFill>
                  <a:srgbClr val="FF0000"/>
                </a:solidFill>
              </a:rPr>
              <a:t>3</a:t>
            </a:r>
            <a:r>
              <a:rPr lang="en-US" altLang="en-US" sz="2400" b="1" dirty="0" smtClean="0">
                <a:solidFill>
                  <a:srgbClr val="FF0000"/>
                </a:solidFill>
              </a:rPr>
              <a:t>.7 cm</a:t>
            </a:r>
            <a:endParaRPr lang="en-US" altLang="en-US" sz="2400" b="1" dirty="0">
              <a:solidFill>
                <a:srgbClr val="FF0000"/>
              </a:solidFill>
            </a:endParaRPr>
          </a:p>
        </p:txBody>
      </p:sp>
      <p:sp>
        <p:nvSpPr>
          <p:cNvPr id="122" name="Text Box 37"/>
          <p:cNvSpPr txBox="1">
            <a:spLocks noChangeArrowheads="1"/>
          </p:cNvSpPr>
          <p:nvPr/>
        </p:nvSpPr>
        <p:spPr bwMode="auto">
          <a:xfrm>
            <a:off x="7335509" y="4221791"/>
            <a:ext cx="190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smtClean="0">
                <a:solidFill>
                  <a:srgbClr val="FF0000"/>
                </a:solidFill>
              </a:rPr>
              <a:t>3</a:t>
            </a:r>
            <a:r>
              <a:rPr lang="en-US" altLang="en-US" sz="2400" b="1" dirty="0" smtClean="0">
                <a:solidFill>
                  <a:srgbClr val="FF0000"/>
                </a:solidFill>
              </a:rPr>
              <a:t>.65 cm</a:t>
            </a:r>
            <a:endParaRPr lang="en-US" altLang="en-US" sz="2400" b="1" dirty="0">
              <a:solidFill>
                <a:srgbClr val="FF0000"/>
              </a:solidFill>
            </a:endParaRPr>
          </a:p>
        </p:txBody>
      </p:sp>
      <p:sp>
        <p:nvSpPr>
          <p:cNvPr id="123" name="Text Box 37"/>
          <p:cNvSpPr txBox="1">
            <a:spLocks noChangeArrowheads="1"/>
          </p:cNvSpPr>
          <p:nvPr/>
        </p:nvSpPr>
        <p:spPr bwMode="auto">
          <a:xfrm>
            <a:off x="10287000" y="1126893"/>
            <a:ext cx="190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smtClean="0">
                <a:solidFill>
                  <a:srgbClr val="FF0000"/>
                </a:solidFill>
              </a:rPr>
              <a:t>D</a:t>
            </a:r>
            <a:endParaRPr lang="en-US" altLang="en-US" sz="2400" b="1" dirty="0">
              <a:solidFill>
                <a:srgbClr val="FF0000"/>
              </a:solidFill>
            </a:endParaRPr>
          </a:p>
        </p:txBody>
      </p:sp>
      <p:sp>
        <p:nvSpPr>
          <p:cNvPr id="124" name="Text Box 37"/>
          <p:cNvSpPr txBox="1">
            <a:spLocks noChangeArrowheads="1"/>
          </p:cNvSpPr>
          <p:nvPr/>
        </p:nvSpPr>
        <p:spPr bwMode="auto">
          <a:xfrm>
            <a:off x="10439400" y="2121216"/>
            <a:ext cx="190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smtClean="0">
                <a:solidFill>
                  <a:srgbClr val="FF0000"/>
                </a:solidFill>
              </a:rPr>
              <a:t>B &amp; C</a:t>
            </a:r>
            <a:endParaRPr lang="en-US" altLang="en-US" sz="2400" b="1" dirty="0">
              <a:solidFill>
                <a:srgbClr val="FF0000"/>
              </a:solidFill>
            </a:endParaRPr>
          </a:p>
        </p:txBody>
      </p:sp>
      <p:sp>
        <p:nvSpPr>
          <p:cNvPr id="125" name="Text Box 37"/>
          <p:cNvSpPr txBox="1">
            <a:spLocks noChangeArrowheads="1"/>
          </p:cNvSpPr>
          <p:nvPr/>
        </p:nvSpPr>
        <p:spPr bwMode="auto">
          <a:xfrm>
            <a:off x="10697308" y="3171336"/>
            <a:ext cx="190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smtClean="0">
                <a:solidFill>
                  <a:srgbClr val="FF0000"/>
                </a:solidFill>
              </a:rPr>
              <a:t>B</a:t>
            </a:r>
            <a:endParaRPr lang="en-US" altLang="en-US" sz="2400" b="1" dirty="0">
              <a:solidFill>
                <a:srgbClr val="FF0000"/>
              </a:solidFill>
            </a:endParaRPr>
          </a:p>
        </p:txBody>
      </p:sp>
      <p:sp>
        <p:nvSpPr>
          <p:cNvPr id="126" name="Text Box 37"/>
          <p:cNvSpPr txBox="1">
            <a:spLocks noChangeArrowheads="1"/>
          </p:cNvSpPr>
          <p:nvPr/>
        </p:nvSpPr>
        <p:spPr bwMode="auto">
          <a:xfrm>
            <a:off x="11013831" y="4123095"/>
            <a:ext cx="190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smtClean="0">
                <a:solidFill>
                  <a:srgbClr val="FF0000"/>
                </a:solidFill>
              </a:rPr>
              <a:t>D</a:t>
            </a:r>
            <a:endParaRPr lang="en-US" altLang="en-US" sz="2400" b="1" dirty="0">
              <a:solidFill>
                <a:srgbClr val="FF0000"/>
              </a:solidFill>
            </a:endParaRPr>
          </a:p>
        </p:txBody>
      </p:sp>
    </p:spTree>
    <p:extLst>
      <p:ext uri="{BB962C8B-B14F-4D97-AF65-F5344CB8AC3E}">
        <p14:creationId xmlns:p14="http://schemas.microsoft.com/office/powerpoint/2010/main" val="85783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500" fill="hold"/>
                                        <p:tgtEl>
                                          <p:spTgt spid="103"/>
                                        </p:tgtEl>
                                        <p:attrNameLst>
                                          <p:attrName>ppt_x</p:attrName>
                                        </p:attrNameLst>
                                      </p:cBhvr>
                                      <p:tavLst>
                                        <p:tav tm="0">
                                          <p:val>
                                            <p:strVal val="#ppt_x"/>
                                          </p:val>
                                        </p:tav>
                                        <p:tav tm="100000">
                                          <p:val>
                                            <p:strVal val="#ppt_x"/>
                                          </p:val>
                                        </p:tav>
                                      </p:tavLst>
                                    </p:anim>
                                    <p:anim calcmode="lin" valueType="num">
                                      <p:cBhvr additive="base">
                                        <p:cTn id="8"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0"/>
                                        </p:tgtEl>
                                        <p:attrNameLst>
                                          <p:attrName>style.visibility</p:attrName>
                                        </p:attrNameLst>
                                      </p:cBhvr>
                                      <p:to>
                                        <p:strVal val="visible"/>
                                      </p:to>
                                    </p:set>
                                    <p:anim calcmode="lin" valueType="num">
                                      <p:cBhvr additive="base">
                                        <p:cTn id="13" dur="500" fill="hold"/>
                                        <p:tgtEl>
                                          <p:spTgt spid="120"/>
                                        </p:tgtEl>
                                        <p:attrNameLst>
                                          <p:attrName>ppt_x</p:attrName>
                                        </p:attrNameLst>
                                      </p:cBhvr>
                                      <p:tavLst>
                                        <p:tav tm="0">
                                          <p:val>
                                            <p:strVal val="#ppt_x"/>
                                          </p:val>
                                        </p:tav>
                                        <p:tav tm="100000">
                                          <p:val>
                                            <p:strVal val="#ppt_x"/>
                                          </p:val>
                                        </p:tav>
                                      </p:tavLst>
                                    </p:anim>
                                    <p:anim calcmode="lin" valueType="num">
                                      <p:cBhvr additive="base">
                                        <p:cTn id="14"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1"/>
                                        </p:tgtEl>
                                        <p:attrNameLst>
                                          <p:attrName>style.visibility</p:attrName>
                                        </p:attrNameLst>
                                      </p:cBhvr>
                                      <p:to>
                                        <p:strVal val="visible"/>
                                      </p:to>
                                    </p:set>
                                    <p:anim calcmode="lin" valueType="num">
                                      <p:cBhvr additive="base">
                                        <p:cTn id="19" dur="500" fill="hold"/>
                                        <p:tgtEl>
                                          <p:spTgt spid="121"/>
                                        </p:tgtEl>
                                        <p:attrNameLst>
                                          <p:attrName>ppt_x</p:attrName>
                                        </p:attrNameLst>
                                      </p:cBhvr>
                                      <p:tavLst>
                                        <p:tav tm="0">
                                          <p:val>
                                            <p:strVal val="#ppt_x"/>
                                          </p:val>
                                        </p:tav>
                                        <p:tav tm="100000">
                                          <p:val>
                                            <p:strVal val="#ppt_x"/>
                                          </p:val>
                                        </p:tav>
                                      </p:tavLst>
                                    </p:anim>
                                    <p:anim calcmode="lin" valueType="num">
                                      <p:cBhvr additive="base">
                                        <p:cTn id="20"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
                                        </p:tgtEl>
                                        <p:attrNameLst>
                                          <p:attrName>style.visibility</p:attrName>
                                        </p:attrNameLst>
                                      </p:cBhvr>
                                      <p:to>
                                        <p:strVal val="visible"/>
                                      </p:to>
                                    </p:set>
                                    <p:anim calcmode="lin" valueType="num">
                                      <p:cBhvr additive="base">
                                        <p:cTn id="25" dur="500" fill="hold"/>
                                        <p:tgtEl>
                                          <p:spTgt spid="122"/>
                                        </p:tgtEl>
                                        <p:attrNameLst>
                                          <p:attrName>ppt_x</p:attrName>
                                        </p:attrNameLst>
                                      </p:cBhvr>
                                      <p:tavLst>
                                        <p:tav tm="0">
                                          <p:val>
                                            <p:strVal val="#ppt_x"/>
                                          </p:val>
                                        </p:tav>
                                        <p:tav tm="100000">
                                          <p:val>
                                            <p:strVal val="#ppt_x"/>
                                          </p:val>
                                        </p:tav>
                                      </p:tavLst>
                                    </p:anim>
                                    <p:anim calcmode="lin" valueType="num">
                                      <p:cBhvr additive="base">
                                        <p:cTn id="26" dur="500" fill="hold"/>
                                        <p:tgtEl>
                                          <p:spTgt spid="1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3"/>
                                        </p:tgtEl>
                                        <p:attrNameLst>
                                          <p:attrName>style.visibility</p:attrName>
                                        </p:attrNameLst>
                                      </p:cBhvr>
                                      <p:to>
                                        <p:strVal val="visible"/>
                                      </p:to>
                                    </p:set>
                                    <p:anim calcmode="lin" valueType="num">
                                      <p:cBhvr additive="base">
                                        <p:cTn id="31" dur="500" fill="hold"/>
                                        <p:tgtEl>
                                          <p:spTgt spid="123"/>
                                        </p:tgtEl>
                                        <p:attrNameLst>
                                          <p:attrName>ppt_x</p:attrName>
                                        </p:attrNameLst>
                                      </p:cBhvr>
                                      <p:tavLst>
                                        <p:tav tm="0">
                                          <p:val>
                                            <p:strVal val="#ppt_x"/>
                                          </p:val>
                                        </p:tav>
                                        <p:tav tm="100000">
                                          <p:val>
                                            <p:strVal val="#ppt_x"/>
                                          </p:val>
                                        </p:tav>
                                      </p:tavLst>
                                    </p:anim>
                                    <p:anim calcmode="lin" valueType="num">
                                      <p:cBhvr additive="base">
                                        <p:cTn id="32"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4"/>
                                        </p:tgtEl>
                                        <p:attrNameLst>
                                          <p:attrName>style.visibility</p:attrName>
                                        </p:attrNameLst>
                                      </p:cBhvr>
                                      <p:to>
                                        <p:strVal val="visible"/>
                                      </p:to>
                                    </p:set>
                                    <p:anim calcmode="lin" valueType="num">
                                      <p:cBhvr additive="base">
                                        <p:cTn id="37" dur="500" fill="hold"/>
                                        <p:tgtEl>
                                          <p:spTgt spid="124"/>
                                        </p:tgtEl>
                                        <p:attrNameLst>
                                          <p:attrName>ppt_x</p:attrName>
                                        </p:attrNameLst>
                                      </p:cBhvr>
                                      <p:tavLst>
                                        <p:tav tm="0">
                                          <p:val>
                                            <p:strVal val="#ppt_x"/>
                                          </p:val>
                                        </p:tav>
                                        <p:tav tm="100000">
                                          <p:val>
                                            <p:strVal val="#ppt_x"/>
                                          </p:val>
                                        </p:tav>
                                      </p:tavLst>
                                    </p:anim>
                                    <p:anim calcmode="lin" valueType="num">
                                      <p:cBhvr additive="base">
                                        <p:cTn id="38" dur="500" fill="hold"/>
                                        <p:tgtEl>
                                          <p:spTgt spid="1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500" fill="hold"/>
                                        <p:tgtEl>
                                          <p:spTgt spid="125"/>
                                        </p:tgtEl>
                                        <p:attrNameLst>
                                          <p:attrName>ppt_x</p:attrName>
                                        </p:attrNameLst>
                                      </p:cBhvr>
                                      <p:tavLst>
                                        <p:tav tm="0">
                                          <p:val>
                                            <p:strVal val="#ppt_x"/>
                                          </p:val>
                                        </p:tav>
                                        <p:tav tm="100000">
                                          <p:val>
                                            <p:strVal val="#ppt_x"/>
                                          </p:val>
                                        </p:tav>
                                      </p:tavLst>
                                    </p:anim>
                                    <p:anim calcmode="lin" valueType="num">
                                      <p:cBhvr additive="base">
                                        <p:cTn id="44"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6"/>
                                        </p:tgtEl>
                                        <p:attrNameLst>
                                          <p:attrName>style.visibility</p:attrName>
                                        </p:attrNameLst>
                                      </p:cBhvr>
                                      <p:to>
                                        <p:strVal val="visible"/>
                                      </p:to>
                                    </p:set>
                                    <p:anim calcmode="lin" valueType="num">
                                      <p:cBhvr additive="base">
                                        <p:cTn id="49" dur="500" fill="hold"/>
                                        <p:tgtEl>
                                          <p:spTgt spid="126"/>
                                        </p:tgtEl>
                                        <p:attrNameLst>
                                          <p:attrName>ppt_x</p:attrName>
                                        </p:attrNameLst>
                                      </p:cBhvr>
                                      <p:tavLst>
                                        <p:tav tm="0">
                                          <p:val>
                                            <p:strVal val="#ppt_x"/>
                                          </p:val>
                                        </p:tav>
                                        <p:tav tm="100000">
                                          <p:val>
                                            <p:strVal val="#ppt_x"/>
                                          </p:val>
                                        </p:tav>
                                      </p:tavLst>
                                    </p:anim>
                                    <p:anim calcmode="lin" valueType="num">
                                      <p:cBhvr additive="base">
                                        <p:cTn id="50"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20" grpId="0"/>
      <p:bldP spid="121" grpId="0"/>
      <p:bldP spid="122" grpId="0"/>
      <p:bldP spid="123" grpId="0"/>
      <p:bldP spid="124" grpId="0"/>
      <p:bldP spid="125" grpId="0"/>
      <p:bldP spid="12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http://1.bp.blogspot.com/_lsyXUdjyINU/TOdE545ETqI/AAAAAAAAAZ8/1BezMhuYqCM/s320/graduated%2Bcylinder.gif"/>
          <p:cNvPicPr/>
          <p:nvPr/>
        </p:nvPicPr>
        <p:blipFill>
          <a:blip r:embed="rId2">
            <a:extLst>
              <a:ext uri="{28A0092B-C50C-407E-A947-70E740481C1C}">
                <a14:useLocalDpi xmlns:a14="http://schemas.microsoft.com/office/drawing/2010/main" val="0"/>
              </a:ext>
            </a:extLst>
          </a:blip>
          <a:srcRect/>
          <a:stretch>
            <a:fillRect/>
          </a:stretch>
        </p:blipFill>
        <p:spPr bwMode="auto">
          <a:xfrm>
            <a:off x="4014787" y="1601469"/>
            <a:ext cx="2622147" cy="2623813"/>
          </a:xfrm>
          <a:prstGeom prst="rect">
            <a:avLst/>
          </a:prstGeom>
          <a:noFill/>
          <a:ln>
            <a:noFill/>
          </a:ln>
        </p:spPr>
      </p:pic>
      <p:pic>
        <p:nvPicPr>
          <p:cNvPr id="5" name="Picture 4" descr="http://www.chem.tamu.edu/class/fyp/mathrev/pics/buret.gif"/>
          <p:cNvPicPr/>
          <p:nvPr/>
        </p:nvPicPr>
        <p:blipFill rotWithShape="1">
          <a:blip r:embed="rId3">
            <a:extLst>
              <a:ext uri="{28A0092B-C50C-407E-A947-70E740481C1C}">
                <a14:useLocalDpi xmlns:a14="http://schemas.microsoft.com/office/drawing/2010/main" val="0"/>
              </a:ext>
            </a:extLst>
          </a:blip>
          <a:srcRect l="10000" t="6388" r="10833" b="6635"/>
          <a:stretch/>
        </p:blipFill>
        <p:spPr bwMode="auto">
          <a:xfrm>
            <a:off x="1834197" y="1476375"/>
            <a:ext cx="1671839" cy="2819845"/>
          </a:xfrm>
          <a:prstGeom prst="rect">
            <a:avLst/>
          </a:prstGeom>
          <a:noFill/>
          <a:ln>
            <a:noFill/>
          </a:ln>
          <a:extLst>
            <a:ext uri="{53640926-AAD7-44D8-BBD7-CCE9431645EC}">
              <a14:shadowObscured xmlns:a14="http://schemas.microsoft.com/office/drawing/2010/main"/>
            </a:ext>
          </a:extLst>
        </p:spPr>
      </p:pic>
      <p:pic>
        <p:nvPicPr>
          <p:cNvPr id="6" name="Picture 5" descr="http://www.edusolution.com/edusolution2/regentsquiz/chemistry/quiz2/ques9.gif"/>
          <p:cNvPicPr/>
          <p:nvPr/>
        </p:nvPicPr>
        <p:blipFill rotWithShape="1">
          <a:blip r:embed="rId4">
            <a:extLst>
              <a:ext uri="{28A0092B-C50C-407E-A947-70E740481C1C}">
                <a14:useLocalDpi xmlns:a14="http://schemas.microsoft.com/office/drawing/2010/main" val="0"/>
              </a:ext>
            </a:extLst>
          </a:blip>
          <a:srcRect l="14796" r="13265" b="2966"/>
          <a:stretch/>
        </p:blipFill>
        <p:spPr bwMode="auto">
          <a:xfrm>
            <a:off x="7401193" y="1247774"/>
            <a:ext cx="2481361" cy="3453179"/>
          </a:xfrm>
          <a:prstGeom prst="rect">
            <a:avLst/>
          </a:prstGeom>
          <a:noFill/>
          <a:ln>
            <a:noFill/>
          </a:ln>
          <a:extLst>
            <a:ext uri="{53640926-AAD7-44D8-BBD7-CCE9431645EC}">
              <a14:shadowObscured xmlns:a14="http://schemas.microsoft.com/office/drawing/2010/main"/>
            </a:ext>
          </a:extLst>
        </p:spPr>
      </p:pic>
      <p:sp>
        <p:nvSpPr>
          <p:cNvPr id="7" name="TextBox 6"/>
          <p:cNvSpPr txBox="1"/>
          <p:nvPr/>
        </p:nvSpPr>
        <p:spPr>
          <a:xfrm>
            <a:off x="3031544" y="1723292"/>
            <a:ext cx="474492" cy="369332"/>
          </a:xfrm>
          <a:prstGeom prst="rect">
            <a:avLst/>
          </a:prstGeom>
          <a:solidFill>
            <a:schemeClr val="bg1"/>
          </a:solidFill>
        </p:spPr>
        <p:txBody>
          <a:bodyPr wrap="square" rtlCol="0">
            <a:spAutoFit/>
          </a:bodyPr>
          <a:lstStyle/>
          <a:p>
            <a:r>
              <a:rPr lang="en-US" b="1" dirty="0" smtClean="0">
                <a:solidFill>
                  <a:srgbClr val="FF0000"/>
                </a:solidFill>
              </a:rPr>
              <a:t>22</a:t>
            </a:r>
            <a:endParaRPr lang="en-US" b="1" dirty="0">
              <a:solidFill>
                <a:srgbClr val="FF0000"/>
              </a:solidFill>
            </a:endParaRPr>
          </a:p>
        </p:txBody>
      </p:sp>
      <p:sp>
        <p:nvSpPr>
          <p:cNvPr id="8" name="Text Box 37"/>
          <p:cNvSpPr txBox="1">
            <a:spLocks noChangeArrowheads="1"/>
          </p:cNvSpPr>
          <p:nvPr/>
        </p:nvSpPr>
        <p:spPr bwMode="auto">
          <a:xfrm>
            <a:off x="2079044" y="4266625"/>
            <a:ext cx="190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smtClean="0">
                <a:solidFill>
                  <a:srgbClr val="FF0000"/>
                </a:solidFill>
              </a:rPr>
              <a:t>21.63 mL</a:t>
            </a:r>
            <a:endParaRPr lang="en-US" altLang="en-US" sz="2400" b="1" dirty="0">
              <a:solidFill>
                <a:srgbClr val="FF0000"/>
              </a:solidFill>
            </a:endParaRPr>
          </a:p>
        </p:txBody>
      </p:sp>
      <p:sp>
        <p:nvSpPr>
          <p:cNvPr id="11" name="Text Box 37"/>
          <p:cNvSpPr txBox="1">
            <a:spLocks noChangeArrowheads="1"/>
          </p:cNvSpPr>
          <p:nvPr/>
        </p:nvSpPr>
        <p:spPr bwMode="auto">
          <a:xfrm>
            <a:off x="4731934" y="4297590"/>
            <a:ext cx="5939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smtClean="0">
                <a:solidFill>
                  <a:srgbClr val="FF0000"/>
                </a:solidFill>
              </a:rPr>
              <a:t>73  </a:t>
            </a:r>
            <a:endParaRPr lang="en-US" altLang="en-US" sz="2400" b="1" dirty="0">
              <a:solidFill>
                <a:srgbClr val="FF0000"/>
              </a:solidFill>
            </a:endParaRPr>
          </a:p>
        </p:txBody>
      </p:sp>
      <p:sp>
        <p:nvSpPr>
          <p:cNvPr id="12" name="Text Box 37"/>
          <p:cNvSpPr txBox="1">
            <a:spLocks noChangeArrowheads="1"/>
          </p:cNvSpPr>
          <p:nvPr/>
        </p:nvSpPr>
        <p:spPr bwMode="auto">
          <a:xfrm>
            <a:off x="5133449" y="4308738"/>
            <a:ext cx="190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smtClean="0">
                <a:solidFill>
                  <a:srgbClr val="FF0000"/>
                </a:solidFill>
              </a:rPr>
              <a:t>.0 mL</a:t>
            </a:r>
            <a:endParaRPr lang="en-US" altLang="en-US" sz="2400" b="1" dirty="0">
              <a:solidFill>
                <a:srgbClr val="FF0000"/>
              </a:solidFill>
            </a:endParaRPr>
          </a:p>
        </p:txBody>
      </p:sp>
      <p:sp>
        <p:nvSpPr>
          <p:cNvPr id="13" name="Text Box 37"/>
          <p:cNvSpPr txBox="1">
            <a:spLocks noChangeArrowheads="1"/>
          </p:cNvSpPr>
          <p:nvPr/>
        </p:nvSpPr>
        <p:spPr bwMode="auto">
          <a:xfrm>
            <a:off x="7834947" y="4700953"/>
            <a:ext cx="190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smtClean="0">
                <a:solidFill>
                  <a:srgbClr val="FF0000"/>
                </a:solidFill>
              </a:rPr>
              <a:t>35.0 mL</a:t>
            </a:r>
            <a:endParaRPr lang="en-US" altLang="en-US" sz="2400" b="1" dirty="0">
              <a:solidFill>
                <a:srgbClr val="FF0000"/>
              </a:solidFill>
            </a:endParaRPr>
          </a:p>
        </p:txBody>
      </p:sp>
      <p:sp>
        <p:nvSpPr>
          <p:cNvPr id="14" name="Down Arrow 13"/>
          <p:cNvSpPr/>
          <p:nvPr/>
        </p:nvSpPr>
        <p:spPr>
          <a:xfrm rot="5400000" flipV="1">
            <a:off x="973016" y="1312984"/>
            <a:ext cx="539262" cy="13598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37"/>
          <p:cNvSpPr txBox="1">
            <a:spLocks noChangeArrowheads="1"/>
          </p:cNvSpPr>
          <p:nvPr/>
        </p:nvSpPr>
        <p:spPr bwMode="auto">
          <a:xfrm>
            <a:off x="290148" y="2262554"/>
            <a:ext cx="190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smtClean="0">
                <a:solidFill>
                  <a:srgbClr val="FF0000"/>
                </a:solidFill>
              </a:rPr>
              <a:t>22.00</a:t>
            </a:r>
            <a:r>
              <a:rPr lang="en-US" altLang="en-US" sz="2400" b="1" dirty="0" smtClean="0">
                <a:solidFill>
                  <a:srgbClr val="FF0000"/>
                </a:solidFill>
              </a:rPr>
              <a:t> mL</a:t>
            </a:r>
            <a:endParaRPr lang="en-US" altLang="en-US" sz="2400" b="1" dirty="0">
              <a:solidFill>
                <a:srgbClr val="FF0000"/>
              </a:solidFill>
            </a:endParaRPr>
          </a:p>
        </p:txBody>
      </p:sp>
    </p:spTree>
    <p:extLst>
      <p:ext uri="{BB962C8B-B14F-4D97-AF65-F5344CB8AC3E}">
        <p14:creationId xmlns:p14="http://schemas.microsoft.com/office/powerpoint/2010/main" val="179278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 Units</a:t>
            </a:r>
            <a:endParaRPr lang="en-US" dirty="0"/>
          </a:p>
        </p:txBody>
      </p:sp>
      <p:pic>
        <p:nvPicPr>
          <p:cNvPr id="1026" name="Picture 2" descr="http://wps.prenhall.com/wps/media/objects/165/169061/GIFS/table1.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429" y="1690688"/>
            <a:ext cx="7854887" cy="42736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leslienettling.com/newsletter/metric(col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9248" y="3016251"/>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078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Qualitative Measurement Vs. Quantitative Measurement</a:t>
            </a:r>
            <a:endParaRPr lang="en-US" dirty="0"/>
          </a:p>
        </p:txBody>
      </p:sp>
      <p:sp>
        <p:nvSpPr>
          <p:cNvPr id="3" name="Content Placeholder 2"/>
          <p:cNvSpPr>
            <a:spLocks noGrp="1"/>
          </p:cNvSpPr>
          <p:nvPr>
            <p:ph idx="1"/>
          </p:nvPr>
        </p:nvSpPr>
        <p:spPr>
          <a:xfrm>
            <a:off x="1154953" y="2603500"/>
            <a:ext cx="10815373" cy="3416300"/>
          </a:xfrm>
        </p:spPr>
        <p:txBody>
          <a:bodyPr>
            <a:normAutofit lnSpcReduction="10000"/>
          </a:bodyPr>
          <a:lstStyle/>
          <a:p>
            <a:pPr marL="514350" indent="-514350">
              <a:buFont typeface="+mj-lt"/>
              <a:buAutoNum type="arabicPeriod"/>
            </a:pPr>
            <a:r>
              <a:rPr lang="en-US" sz="3600" dirty="0" smtClean="0"/>
              <a:t>Qualitative</a:t>
            </a:r>
          </a:p>
          <a:p>
            <a:pPr lvl="1"/>
            <a:r>
              <a:rPr lang="en-US" sz="3200" dirty="0" smtClean="0"/>
              <a:t>Deals with </a:t>
            </a:r>
            <a:r>
              <a:rPr lang="en-US" sz="3200" dirty="0" smtClean="0"/>
              <a:t>description (senses)</a:t>
            </a:r>
            <a:endParaRPr lang="en-US" sz="3200" dirty="0" smtClean="0"/>
          </a:p>
          <a:p>
            <a:pPr lvl="1"/>
            <a:r>
              <a:rPr lang="en-US" sz="3200" dirty="0" smtClean="0"/>
              <a:t>Data can be observed but not measured</a:t>
            </a:r>
          </a:p>
          <a:p>
            <a:pPr lvl="1"/>
            <a:r>
              <a:rPr lang="en-US" sz="3200" dirty="0" smtClean="0"/>
              <a:t>Colors, textures, smells, tastes</a:t>
            </a:r>
            <a:r>
              <a:rPr lang="en-US" dirty="0" smtClean="0"/>
              <a:t>, </a:t>
            </a:r>
            <a:r>
              <a:rPr lang="en-US" sz="3000" dirty="0" smtClean="0"/>
              <a:t>appearance, beauty, etc.</a:t>
            </a:r>
          </a:p>
          <a:p>
            <a:pPr lvl="1"/>
            <a:r>
              <a:rPr lang="en-US" sz="2800" dirty="0" err="1" smtClean="0"/>
              <a:t>Qualitative</a:t>
            </a:r>
            <a:r>
              <a:rPr lang="en-US" sz="2800" dirty="0" err="1" smtClean="0">
                <a:sym typeface="Wingdings" panose="05000000000000000000" pitchFamily="2" charset="2"/>
              </a:rPr>
              <a:t>Quality</a:t>
            </a:r>
            <a:endParaRPr lang="en-US" sz="2800" dirty="0"/>
          </a:p>
        </p:txBody>
      </p:sp>
    </p:spTree>
    <p:extLst>
      <p:ext uri="{BB962C8B-B14F-4D97-AF65-F5344CB8AC3E}">
        <p14:creationId xmlns:p14="http://schemas.microsoft.com/office/powerpoint/2010/main" val="404794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Qualitative Measurement Vs. Quantitative Measurement</a:t>
            </a:r>
            <a:endParaRPr lang="en-US" dirty="0"/>
          </a:p>
        </p:txBody>
      </p:sp>
      <p:sp>
        <p:nvSpPr>
          <p:cNvPr id="3" name="Content Placeholder 2"/>
          <p:cNvSpPr>
            <a:spLocks noGrp="1"/>
          </p:cNvSpPr>
          <p:nvPr>
            <p:ph idx="1"/>
          </p:nvPr>
        </p:nvSpPr>
        <p:spPr>
          <a:xfrm>
            <a:off x="1154953" y="2603500"/>
            <a:ext cx="10815373" cy="3416300"/>
          </a:xfrm>
        </p:spPr>
        <p:txBody>
          <a:bodyPr>
            <a:normAutofit fontScale="92500"/>
          </a:bodyPr>
          <a:lstStyle/>
          <a:p>
            <a:pPr marL="514350" indent="-514350">
              <a:buFont typeface="+mj-lt"/>
              <a:buAutoNum type="arabicPeriod"/>
            </a:pPr>
            <a:r>
              <a:rPr lang="en-US" sz="3600" dirty="0" smtClean="0"/>
              <a:t>Quantitative</a:t>
            </a:r>
          </a:p>
          <a:p>
            <a:pPr lvl="1"/>
            <a:r>
              <a:rPr lang="en-US" sz="3200" dirty="0" smtClean="0"/>
              <a:t>Deals with numbers</a:t>
            </a:r>
          </a:p>
          <a:p>
            <a:pPr lvl="1"/>
            <a:r>
              <a:rPr lang="en-US" sz="3200" dirty="0" smtClean="0"/>
              <a:t>Data can be measured</a:t>
            </a:r>
          </a:p>
          <a:p>
            <a:pPr lvl="1"/>
            <a:r>
              <a:rPr lang="en-US" sz="3200" dirty="0" smtClean="0"/>
              <a:t>Length, height, area, volume, weight, speed, time, temperature, humidity, cost, members, age, etc</a:t>
            </a:r>
            <a:r>
              <a:rPr lang="en-US" sz="3000" dirty="0" smtClean="0"/>
              <a:t>.</a:t>
            </a:r>
          </a:p>
          <a:p>
            <a:pPr lvl="1"/>
            <a:r>
              <a:rPr lang="en-US" sz="2800" dirty="0" err="1" smtClean="0"/>
              <a:t>Quantitative</a:t>
            </a:r>
            <a:r>
              <a:rPr lang="en-US" sz="2800" dirty="0" err="1" smtClean="0">
                <a:sym typeface="Wingdings" panose="05000000000000000000" pitchFamily="2" charset="2"/>
              </a:rPr>
              <a:t>Quantity</a:t>
            </a:r>
            <a:endParaRPr lang="en-US" sz="2800" dirty="0"/>
          </a:p>
        </p:txBody>
      </p:sp>
    </p:spTree>
    <p:extLst>
      <p:ext uri="{BB962C8B-B14F-4D97-AF65-F5344CB8AC3E}">
        <p14:creationId xmlns:p14="http://schemas.microsoft.com/office/powerpoint/2010/main" val="215421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Accuracy Vs. Precision</a:t>
            </a:r>
            <a:endParaRPr lang="en-US" dirty="0"/>
          </a:p>
        </p:txBody>
      </p:sp>
      <p:sp>
        <p:nvSpPr>
          <p:cNvPr id="3" name="Content Placeholder 2"/>
          <p:cNvSpPr>
            <a:spLocks noGrp="1"/>
          </p:cNvSpPr>
          <p:nvPr>
            <p:ph idx="1"/>
          </p:nvPr>
        </p:nvSpPr>
        <p:spPr>
          <a:xfrm>
            <a:off x="1154954" y="2603500"/>
            <a:ext cx="10378955" cy="3416300"/>
          </a:xfrm>
        </p:spPr>
        <p:txBody>
          <a:bodyPr>
            <a:normAutofit/>
          </a:bodyPr>
          <a:lstStyle/>
          <a:p>
            <a:pPr marL="514350" indent="-514350">
              <a:buFont typeface="+mj-lt"/>
              <a:buAutoNum type="arabicPeriod"/>
            </a:pPr>
            <a:r>
              <a:rPr lang="en-US" sz="3200" dirty="0" smtClean="0"/>
              <a:t>Accuracy- how close a measurement is to the actual value</a:t>
            </a:r>
          </a:p>
          <a:p>
            <a:pPr marL="514350" indent="-514350">
              <a:buFont typeface="+mj-lt"/>
              <a:buAutoNum type="arabicPeriod"/>
            </a:pPr>
            <a:r>
              <a:rPr lang="en-US" sz="3200" dirty="0" smtClean="0"/>
              <a:t>Precision- how close a measurement is to other </a:t>
            </a:r>
            <a:r>
              <a:rPr lang="en-US" sz="3200" dirty="0" smtClean="0"/>
              <a:t>measurements (repeatability</a:t>
            </a:r>
            <a:r>
              <a:rPr lang="en-US" sz="3200" dirty="0" smtClean="0"/>
              <a:t>)</a:t>
            </a:r>
            <a:endParaRPr lang="en-US" sz="3200" dirty="0" smtClean="0"/>
          </a:p>
          <a:p>
            <a:pPr marL="514350" indent="-514350">
              <a:buFont typeface="+mj-lt"/>
              <a:buAutoNum type="arabicPeriod"/>
            </a:pPr>
            <a:endParaRPr lang="en-US" sz="3200" dirty="0"/>
          </a:p>
          <a:p>
            <a:pPr marL="0" indent="0">
              <a:buNone/>
            </a:pPr>
            <a:r>
              <a:rPr lang="en-US" sz="3200" dirty="0">
                <a:hlinkClick r:id="rId2"/>
              </a:rPr>
              <a:t>https://</a:t>
            </a:r>
            <a:r>
              <a:rPr lang="en-US" sz="3200" dirty="0" smtClean="0">
                <a:hlinkClick r:id="rId2"/>
              </a:rPr>
              <a:t>www.youtube.com/watch?v=hRAFPdDppzs</a:t>
            </a:r>
            <a:endParaRPr lang="en-US" sz="3200" dirty="0" smtClean="0"/>
          </a:p>
          <a:p>
            <a:pPr marL="0" indent="0">
              <a:buNone/>
            </a:pPr>
            <a:endParaRPr lang="en-US" sz="3200" dirty="0"/>
          </a:p>
        </p:txBody>
      </p:sp>
    </p:spTree>
    <p:extLst>
      <p:ext uri="{BB962C8B-B14F-4D97-AF65-F5344CB8AC3E}">
        <p14:creationId xmlns:p14="http://schemas.microsoft.com/office/powerpoint/2010/main" val="62187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Accuracy Vs. Precision</a:t>
            </a:r>
            <a:endParaRPr lang="en-US" dirty="0"/>
          </a:p>
        </p:txBody>
      </p:sp>
      <p:sp>
        <p:nvSpPr>
          <p:cNvPr id="3" name="Content Placeholder 2"/>
          <p:cNvSpPr>
            <a:spLocks noGrp="1"/>
          </p:cNvSpPr>
          <p:nvPr>
            <p:ph idx="1"/>
          </p:nvPr>
        </p:nvSpPr>
        <p:spPr>
          <a:xfrm>
            <a:off x="269646" y="2045613"/>
            <a:ext cx="11085536" cy="3416300"/>
          </a:xfrm>
        </p:spPr>
        <p:txBody>
          <a:bodyPr>
            <a:normAutofit/>
          </a:bodyPr>
          <a:lstStyle/>
          <a:p>
            <a:r>
              <a:rPr lang="en-US" sz="3200" dirty="0" smtClean="0"/>
              <a:t>2. Precision</a:t>
            </a:r>
          </a:p>
          <a:p>
            <a:pPr marL="971550" lvl="1" indent="-514350">
              <a:buFont typeface="+mj-lt"/>
              <a:buAutoNum type="alphaLcParenR"/>
            </a:pPr>
            <a:r>
              <a:rPr lang="en-US" sz="3000" dirty="0" smtClean="0"/>
              <a:t>Precision is based on the tools used</a:t>
            </a:r>
          </a:p>
          <a:p>
            <a:pPr marL="971550" lvl="1" indent="-514350">
              <a:buFont typeface="+mj-lt"/>
              <a:buAutoNum type="alphaLcParenR"/>
            </a:pPr>
            <a:r>
              <a:rPr lang="en-US" sz="3000" dirty="0" smtClean="0"/>
              <a:t>Indicated by the number of digits reported</a:t>
            </a:r>
          </a:p>
          <a:p>
            <a:pPr marL="971550" lvl="1" indent="-514350">
              <a:buFont typeface="+mj-lt"/>
              <a:buAutoNum type="alphaLcParenR"/>
            </a:pPr>
            <a:r>
              <a:rPr lang="en-US" sz="3000" dirty="0" smtClean="0"/>
              <a:t>Ex:</a:t>
            </a:r>
            <a:endParaRPr lang="en-US" sz="30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7214" y="3976254"/>
            <a:ext cx="2809875" cy="13620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0014" y="3976254"/>
            <a:ext cx="2286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6014" y="3900054"/>
            <a:ext cx="3476625" cy="34766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0"/>
          <p:cNvSpPr txBox="1">
            <a:spLocks noChangeArrowheads="1"/>
          </p:cNvSpPr>
          <p:nvPr/>
        </p:nvSpPr>
        <p:spPr bwMode="auto">
          <a:xfrm>
            <a:off x="2612014" y="5500254"/>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spcBef>
                <a:spcPct val="50000"/>
              </a:spcBef>
            </a:pPr>
            <a:r>
              <a:rPr lang="en-US" altLang="en-US" b="1" dirty="0">
                <a:solidFill>
                  <a:srgbClr val="FF0000"/>
                </a:solidFill>
              </a:rPr>
              <a:t>Minutes</a:t>
            </a:r>
          </a:p>
        </p:txBody>
      </p:sp>
      <p:sp>
        <p:nvSpPr>
          <p:cNvPr id="8" name="Text Box 11"/>
          <p:cNvSpPr txBox="1">
            <a:spLocks noChangeArrowheads="1"/>
          </p:cNvSpPr>
          <p:nvPr/>
        </p:nvSpPr>
        <p:spPr bwMode="auto">
          <a:xfrm>
            <a:off x="5812414" y="3976254"/>
            <a:ext cx="1905000" cy="531813"/>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spcBef>
                <a:spcPct val="50000"/>
              </a:spcBef>
            </a:pPr>
            <a:r>
              <a:rPr lang="en-US" altLang="en-US" b="1" dirty="0">
                <a:solidFill>
                  <a:srgbClr val="FF0000"/>
                </a:solidFill>
              </a:rPr>
              <a:t>Seconds</a:t>
            </a:r>
          </a:p>
        </p:txBody>
      </p:sp>
      <p:sp>
        <p:nvSpPr>
          <p:cNvPr id="9" name="Text Box 12"/>
          <p:cNvSpPr txBox="1">
            <a:spLocks noChangeArrowheads="1"/>
          </p:cNvSpPr>
          <p:nvPr/>
        </p:nvSpPr>
        <p:spPr bwMode="auto">
          <a:xfrm>
            <a:off x="8936614" y="5424054"/>
            <a:ext cx="2057400" cy="954107"/>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spcBef>
                <a:spcPct val="50000"/>
              </a:spcBef>
            </a:pPr>
            <a:r>
              <a:rPr lang="en-US" altLang="en-US" b="1" dirty="0" smtClean="0">
                <a:solidFill>
                  <a:srgbClr val="FF0000"/>
                </a:solidFill>
              </a:rPr>
              <a:t>1/100 second</a:t>
            </a:r>
            <a:endParaRPr lang="en-US" altLang="en-US" b="1" dirty="0">
              <a:solidFill>
                <a:srgbClr val="FF0000"/>
              </a:solidFill>
            </a:endParaRPr>
          </a:p>
        </p:txBody>
      </p:sp>
    </p:spTree>
    <p:extLst>
      <p:ext uri="{BB962C8B-B14F-4D97-AF65-F5344CB8AC3E}">
        <p14:creationId xmlns:p14="http://schemas.microsoft.com/office/powerpoint/2010/main" val="125095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altLang="en-US" sz="3400"/>
              <a:t>Which ruler will measure with greater precision?</a:t>
            </a:r>
          </a:p>
        </p:txBody>
      </p:sp>
      <p:sp>
        <p:nvSpPr>
          <p:cNvPr id="212995" name="Rectangle 3"/>
          <p:cNvSpPr>
            <a:spLocks noGrp="1" noChangeArrowheads="1"/>
          </p:cNvSpPr>
          <p:nvPr>
            <p:ph type="body" idx="1"/>
          </p:nvPr>
        </p:nvSpPr>
        <p:spPr/>
        <p:txBody>
          <a:bodyPr/>
          <a:lstStyle/>
          <a:p>
            <a:endParaRPr lang="en-US" altLang="en-US"/>
          </a:p>
        </p:txBody>
      </p:sp>
      <p:pic>
        <p:nvPicPr>
          <p:cNvPr id="2129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767" y="2348347"/>
            <a:ext cx="7848600" cy="235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860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altLang="en-US"/>
              <a:t>Precision Vs. Accuracy</a:t>
            </a:r>
          </a:p>
        </p:txBody>
      </p:sp>
      <p:grpSp>
        <p:nvGrpSpPr>
          <p:cNvPr id="188419" name="Group 3"/>
          <p:cNvGrpSpPr>
            <a:grpSpLocks/>
          </p:cNvGrpSpPr>
          <p:nvPr/>
        </p:nvGrpSpPr>
        <p:grpSpPr bwMode="auto">
          <a:xfrm>
            <a:off x="2209800" y="1447800"/>
            <a:ext cx="7315200" cy="2971800"/>
            <a:chOff x="360" y="1080"/>
            <a:chExt cx="11520" cy="4680"/>
          </a:xfrm>
        </p:grpSpPr>
        <p:grpSp>
          <p:nvGrpSpPr>
            <p:cNvPr id="188420" name="Group 4"/>
            <p:cNvGrpSpPr>
              <a:grpSpLocks/>
            </p:cNvGrpSpPr>
            <p:nvPr/>
          </p:nvGrpSpPr>
          <p:grpSpPr bwMode="auto">
            <a:xfrm>
              <a:off x="8280" y="1440"/>
              <a:ext cx="3600" cy="3600"/>
              <a:chOff x="720" y="1440"/>
              <a:chExt cx="4320" cy="4320"/>
            </a:xfrm>
          </p:grpSpPr>
          <p:sp>
            <p:nvSpPr>
              <p:cNvPr id="188421" name="Oval 5"/>
              <p:cNvSpPr>
                <a:spLocks noChangeArrowheads="1"/>
              </p:cNvSpPr>
              <p:nvPr/>
            </p:nvSpPr>
            <p:spPr bwMode="auto">
              <a:xfrm>
                <a:off x="720" y="1440"/>
                <a:ext cx="4320" cy="4320"/>
              </a:xfrm>
              <a:prstGeom prst="ellipse">
                <a:avLst/>
              </a:prstGeom>
              <a:solidFill>
                <a:srgbClr val="FFFFFF"/>
              </a:solidFill>
              <a:ln w="9525">
                <a:solidFill>
                  <a:srgbClr val="000000"/>
                </a:solidFill>
                <a:round/>
                <a:headEnd/>
                <a:tailEnd/>
              </a:ln>
            </p:spPr>
            <p:txBody>
              <a:bodyPr/>
              <a:lstStyle/>
              <a:p>
                <a:endParaRPr lang="en-US"/>
              </a:p>
            </p:txBody>
          </p:sp>
          <p:sp>
            <p:nvSpPr>
              <p:cNvPr id="188422" name="Oval 6"/>
              <p:cNvSpPr>
                <a:spLocks noChangeArrowheads="1"/>
              </p:cNvSpPr>
              <p:nvPr/>
            </p:nvSpPr>
            <p:spPr bwMode="auto">
              <a:xfrm>
                <a:off x="1260" y="1980"/>
                <a:ext cx="3240" cy="3240"/>
              </a:xfrm>
              <a:prstGeom prst="ellipse">
                <a:avLst/>
              </a:prstGeom>
              <a:solidFill>
                <a:srgbClr val="FFFFFF"/>
              </a:solidFill>
              <a:ln w="9525">
                <a:solidFill>
                  <a:srgbClr val="000000"/>
                </a:solidFill>
                <a:round/>
                <a:headEnd/>
                <a:tailEnd/>
              </a:ln>
            </p:spPr>
            <p:txBody>
              <a:bodyPr/>
              <a:lstStyle/>
              <a:p>
                <a:endParaRPr lang="en-US"/>
              </a:p>
            </p:txBody>
          </p:sp>
          <p:sp>
            <p:nvSpPr>
              <p:cNvPr id="188423" name="Oval 7"/>
              <p:cNvSpPr>
                <a:spLocks noChangeArrowheads="1"/>
              </p:cNvSpPr>
              <p:nvPr/>
            </p:nvSpPr>
            <p:spPr bwMode="auto">
              <a:xfrm>
                <a:off x="1800" y="2520"/>
                <a:ext cx="2160" cy="2160"/>
              </a:xfrm>
              <a:prstGeom prst="ellipse">
                <a:avLst/>
              </a:prstGeom>
              <a:solidFill>
                <a:srgbClr val="FFFFFF"/>
              </a:solidFill>
              <a:ln w="9525">
                <a:solidFill>
                  <a:srgbClr val="000000"/>
                </a:solidFill>
                <a:round/>
                <a:headEnd/>
                <a:tailEnd/>
              </a:ln>
            </p:spPr>
            <p:txBody>
              <a:bodyPr/>
              <a:lstStyle/>
              <a:p>
                <a:endParaRPr lang="en-US"/>
              </a:p>
            </p:txBody>
          </p:sp>
          <p:sp>
            <p:nvSpPr>
              <p:cNvPr id="188424" name="Oval 8"/>
              <p:cNvSpPr>
                <a:spLocks noChangeArrowheads="1"/>
              </p:cNvSpPr>
              <p:nvPr/>
            </p:nvSpPr>
            <p:spPr bwMode="auto">
              <a:xfrm>
                <a:off x="2160" y="2880"/>
                <a:ext cx="1440" cy="1440"/>
              </a:xfrm>
              <a:prstGeom prst="ellipse">
                <a:avLst/>
              </a:prstGeom>
              <a:solidFill>
                <a:srgbClr val="FFFFFF"/>
              </a:solidFill>
              <a:ln w="9525">
                <a:solidFill>
                  <a:srgbClr val="000000"/>
                </a:solidFill>
                <a:round/>
                <a:headEnd/>
                <a:tailEnd/>
              </a:ln>
            </p:spPr>
            <p:txBody>
              <a:bodyPr/>
              <a:lstStyle/>
              <a:p>
                <a:endParaRPr lang="en-US"/>
              </a:p>
            </p:txBody>
          </p:sp>
          <p:sp>
            <p:nvSpPr>
              <p:cNvPr id="188425" name="Oval 9"/>
              <p:cNvSpPr>
                <a:spLocks noChangeArrowheads="1"/>
              </p:cNvSpPr>
              <p:nvPr/>
            </p:nvSpPr>
            <p:spPr bwMode="auto">
              <a:xfrm>
                <a:off x="2520" y="3240"/>
                <a:ext cx="720" cy="720"/>
              </a:xfrm>
              <a:prstGeom prst="ellipse">
                <a:avLst/>
              </a:prstGeom>
              <a:solidFill>
                <a:srgbClr val="FFFFFF"/>
              </a:solidFill>
              <a:ln w="9525">
                <a:solidFill>
                  <a:srgbClr val="000000"/>
                </a:solidFill>
                <a:round/>
                <a:headEnd/>
                <a:tailEnd/>
              </a:ln>
            </p:spPr>
            <p:txBody>
              <a:bodyPr/>
              <a:lstStyle/>
              <a:p>
                <a:endParaRPr lang="en-US"/>
              </a:p>
            </p:txBody>
          </p:sp>
        </p:grpSp>
        <p:grpSp>
          <p:nvGrpSpPr>
            <p:cNvPr id="188426" name="Group 10"/>
            <p:cNvGrpSpPr>
              <a:grpSpLocks/>
            </p:cNvGrpSpPr>
            <p:nvPr/>
          </p:nvGrpSpPr>
          <p:grpSpPr bwMode="auto">
            <a:xfrm>
              <a:off x="4320" y="1440"/>
              <a:ext cx="3600" cy="3600"/>
              <a:chOff x="720" y="1440"/>
              <a:chExt cx="4320" cy="4320"/>
            </a:xfrm>
          </p:grpSpPr>
          <p:sp>
            <p:nvSpPr>
              <p:cNvPr id="188427" name="Oval 11"/>
              <p:cNvSpPr>
                <a:spLocks noChangeArrowheads="1"/>
              </p:cNvSpPr>
              <p:nvPr/>
            </p:nvSpPr>
            <p:spPr bwMode="auto">
              <a:xfrm>
                <a:off x="720" y="1440"/>
                <a:ext cx="4320" cy="4320"/>
              </a:xfrm>
              <a:prstGeom prst="ellipse">
                <a:avLst/>
              </a:prstGeom>
              <a:solidFill>
                <a:srgbClr val="FFFFFF"/>
              </a:solidFill>
              <a:ln w="9525">
                <a:solidFill>
                  <a:srgbClr val="000000"/>
                </a:solidFill>
                <a:round/>
                <a:headEnd/>
                <a:tailEnd/>
              </a:ln>
            </p:spPr>
            <p:txBody>
              <a:bodyPr/>
              <a:lstStyle/>
              <a:p>
                <a:endParaRPr lang="en-US"/>
              </a:p>
            </p:txBody>
          </p:sp>
          <p:sp>
            <p:nvSpPr>
              <p:cNvPr id="188428" name="Oval 12"/>
              <p:cNvSpPr>
                <a:spLocks noChangeArrowheads="1"/>
              </p:cNvSpPr>
              <p:nvPr/>
            </p:nvSpPr>
            <p:spPr bwMode="auto">
              <a:xfrm>
                <a:off x="1260" y="1980"/>
                <a:ext cx="3240" cy="3240"/>
              </a:xfrm>
              <a:prstGeom prst="ellipse">
                <a:avLst/>
              </a:prstGeom>
              <a:solidFill>
                <a:srgbClr val="FFFFFF"/>
              </a:solidFill>
              <a:ln w="9525">
                <a:solidFill>
                  <a:srgbClr val="000000"/>
                </a:solidFill>
                <a:round/>
                <a:headEnd/>
                <a:tailEnd/>
              </a:ln>
            </p:spPr>
            <p:txBody>
              <a:bodyPr/>
              <a:lstStyle/>
              <a:p>
                <a:endParaRPr lang="en-US"/>
              </a:p>
            </p:txBody>
          </p:sp>
          <p:sp>
            <p:nvSpPr>
              <p:cNvPr id="188429" name="Oval 13"/>
              <p:cNvSpPr>
                <a:spLocks noChangeArrowheads="1"/>
              </p:cNvSpPr>
              <p:nvPr/>
            </p:nvSpPr>
            <p:spPr bwMode="auto">
              <a:xfrm>
                <a:off x="1800" y="2520"/>
                <a:ext cx="2160" cy="2160"/>
              </a:xfrm>
              <a:prstGeom prst="ellipse">
                <a:avLst/>
              </a:prstGeom>
              <a:solidFill>
                <a:srgbClr val="FFFFFF"/>
              </a:solidFill>
              <a:ln w="9525">
                <a:solidFill>
                  <a:srgbClr val="000000"/>
                </a:solidFill>
                <a:round/>
                <a:headEnd/>
                <a:tailEnd/>
              </a:ln>
            </p:spPr>
            <p:txBody>
              <a:bodyPr/>
              <a:lstStyle/>
              <a:p>
                <a:endParaRPr lang="en-US"/>
              </a:p>
            </p:txBody>
          </p:sp>
          <p:sp>
            <p:nvSpPr>
              <p:cNvPr id="188430" name="Oval 14"/>
              <p:cNvSpPr>
                <a:spLocks noChangeArrowheads="1"/>
              </p:cNvSpPr>
              <p:nvPr/>
            </p:nvSpPr>
            <p:spPr bwMode="auto">
              <a:xfrm>
                <a:off x="2160" y="2880"/>
                <a:ext cx="1440" cy="1440"/>
              </a:xfrm>
              <a:prstGeom prst="ellipse">
                <a:avLst/>
              </a:prstGeom>
              <a:solidFill>
                <a:srgbClr val="FFFFFF"/>
              </a:solidFill>
              <a:ln w="9525">
                <a:solidFill>
                  <a:srgbClr val="000000"/>
                </a:solidFill>
                <a:round/>
                <a:headEnd/>
                <a:tailEnd/>
              </a:ln>
            </p:spPr>
            <p:txBody>
              <a:bodyPr/>
              <a:lstStyle/>
              <a:p>
                <a:endParaRPr lang="en-US"/>
              </a:p>
            </p:txBody>
          </p:sp>
          <p:sp>
            <p:nvSpPr>
              <p:cNvPr id="188431" name="Oval 15"/>
              <p:cNvSpPr>
                <a:spLocks noChangeArrowheads="1"/>
              </p:cNvSpPr>
              <p:nvPr/>
            </p:nvSpPr>
            <p:spPr bwMode="auto">
              <a:xfrm>
                <a:off x="2520" y="3240"/>
                <a:ext cx="720" cy="720"/>
              </a:xfrm>
              <a:prstGeom prst="ellipse">
                <a:avLst/>
              </a:prstGeom>
              <a:solidFill>
                <a:srgbClr val="FFFFFF"/>
              </a:solidFill>
              <a:ln w="9525">
                <a:solidFill>
                  <a:srgbClr val="000000"/>
                </a:solidFill>
                <a:round/>
                <a:headEnd/>
                <a:tailEnd/>
              </a:ln>
            </p:spPr>
            <p:txBody>
              <a:bodyPr/>
              <a:lstStyle/>
              <a:p>
                <a:endParaRPr lang="en-US"/>
              </a:p>
            </p:txBody>
          </p:sp>
        </p:grpSp>
        <p:grpSp>
          <p:nvGrpSpPr>
            <p:cNvPr id="188432" name="Group 16"/>
            <p:cNvGrpSpPr>
              <a:grpSpLocks/>
            </p:cNvGrpSpPr>
            <p:nvPr/>
          </p:nvGrpSpPr>
          <p:grpSpPr bwMode="auto">
            <a:xfrm>
              <a:off x="360" y="1440"/>
              <a:ext cx="3600" cy="3600"/>
              <a:chOff x="720" y="1440"/>
              <a:chExt cx="4320" cy="4320"/>
            </a:xfrm>
          </p:grpSpPr>
          <p:sp>
            <p:nvSpPr>
              <p:cNvPr id="188433" name="Oval 17"/>
              <p:cNvSpPr>
                <a:spLocks noChangeArrowheads="1"/>
              </p:cNvSpPr>
              <p:nvPr/>
            </p:nvSpPr>
            <p:spPr bwMode="auto">
              <a:xfrm>
                <a:off x="720" y="1440"/>
                <a:ext cx="4320" cy="4320"/>
              </a:xfrm>
              <a:prstGeom prst="ellipse">
                <a:avLst/>
              </a:prstGeom>
              <a:solidFill>
                <a:srgbClr val="FFFFFF"/>
              </a:solidFill>
              <a:ln w="9525">
                <a:solidFill>
                  <a:srgbClr val="000000"/>
                </a:solidFill>
                <a:round/>
                <a:headEnd/>
                <a:tailEnd/>
              </a:ln>
            </p:spPr>
            <p:txBody>
              <a:bodyPr/>
              <a:lstStyle/>
              <a:p>
                <a:endParaRPr lang="en-US"/>
              </a:p>
            </p:txBody>
          </p:sp>
          <p:sp>
            <p:nvSpPr>
              <p:cNvPr id="188434" name="Oval 18"/>
              <p:cNvSpPr>
                <a:spLocks noChangeArrowheads="1"/>
              </p:cNvSpPr>
              <p:nvPr/>
            </p:nvSpPr>
            <p:spPr bwMode="auto">
              <a:xfrm>
                <a:off x="1260" y="1980"/>
                <a:ext cx="3240" cy="3240"/>
              </a:xfrm>
              <a:prstGeom prst="ellipse">
                <a:avLst/>
              </a:prstGeom>
              <a:solidFill>
                <a:srgbClr val="FFFFFF"/>
              </a:solidFill>
              <a:ln w="9525">
                <a:solidFill>
                  <a:srgbClr val="000000"/>
                </a:solidFill>
                <a:round/>
                <a:headEnd/>
                <a:tailEnd/>
              </a:ln>
            </p:spPr>
            <p:txBody>
              <a:bodyPr/>
              <a:lstStyle/>
              <a:p>
                <a:endParaRPr lang="en-US"/>
              </a:p>
            </p:txBody>
          </p:sp>
          <p:sp>
            <p:nvSpPr>
              <p:cNvPr id="188435" name="Oval 19"/>
              <p:cNvSpPr>
                <a:spLocks noChangeArrowheads="1"/>
              </p:cNvSpPr>
              <p:nvPr/>
            </p:nvSpPr>
            <p:spPr bwMode="auto">
              <a:xfrm>
                <a:off x="1800" y="2520"/>
                <a:ext cx="2160" cy="2160"/>
              </a:xfrm>
              <a:prstGeom prst="ellipse">
                <a:avLst/>
              </a:prstGeom>
              <a:solidFill>
                <a:srgbClr val="FFFFFF"/>
              </a:solidFill>
              <a:ln w="9525">
                <a:solidFill>
                  <a:srgbClr val="000000"/>
                </a:solidFill>
                <a:round/>
                <a:headEnd/>
                <a:tailEnd/>
              </a:ln>
            </p:spPr>
            <p:txBody>
              <a:bodyPr/>
              <a:lstStyle/>
              <a:p>
                <a:endParaRPr lang="en-US"/>
              </a:p>
            </p:txBody>
          </p:sp>
          <p:sp>
            <p:nvSpPr>
              <p:cNvPr id="188436" name="Oval 20"/>
              <p:cNvSpPr>
                <a:spLocks noChangeArrowheads="1"/>
              </p:cNvSpPr>
              <p:nvPr/>
            </p:nvSpPr>
            <p:spPr bwMode="auto">
              <a:xfrm>
                <a:off x="2160" y="2880"/>
                <a:ext cx="1440" cy="1440"/>
              </a:xfrm>
              <a:prstGeom prst="ellipse">
                <a:avLst/>
              </a:prstGeom>
              <a:solidFill>
                <a:srgbClr val="FFFFFF"/>
              </a:solidFill>
              <a:ln w="9525">
                <a:solidFill>
                  <a:srgbClr val="000000"/>
                </a:solidFill>
                <a:round/>
                <a:headEnd/>
                <a:tailEnd/>
              </a:ln>
            </p:spPr>
            <p:txBody>
              <a:bodyPr/>
              <a:lstStyle/>
              <a:p>
                <a:endParaRPr lang="en-US"/>
              </a:p>
            </p:txBody>
          </p:sp>
          <p:sp>
            <p:nvSpPr>
              <p:cNvPr id="188437" name="Oval 21"/>
              <p:cNvSpPr>
                <a:spLocks noChangeArrowheads="1"/>
              </p:cNvSpPr>
              <p:nvPr/>
            </p:nvSpPr>
            <p:spPr bwMode="auto">
              <a:xfrm>
                <a:off x="2520" y="3240"/>
                <a:ext cx="720" cy="720"/>
              </a:xfrm>
              <a:prstGeom prst="ellipse">
                <a:avLst/>
              </a:prstGeom>
              <a:solidFill>
                <a:srgbClr val="FFFFFF"/>
              </a:solidFill>
              <a:ln w="9525">
                <a:solidFill>
                  <a:srgbClr val="000000"/>
                </a:solidFill>
                <a:round/>
                <a:headEnd/>
                <a:tailEnd/>
              </a:ln>
            </p:spPr>
            <p:txBody>
              <a:bodyPr/>
              <a:lstStyle/>
              <a:p>
                <a:endParaRPr lang="en-US"/>
              </a:p>
            </p:txBody>
          </p:sp>
        </p:grpSp>
        <p:sp>
          <p:nvSpPr>
            <p:cNvPr id="188438" name="Line 22"/>
            <p:cNvSpPr>
              <a:spLocks noChangeShapeType="1"/>
            </p:cNvSpPr>
            <p:nvPr/>
          </p:nvSpPr>
          <p:spPr bwMode="auto">
            <a:xfrm>
              <a:off x="1080" y="1260"/>
              <a:ext cx="900" cy="198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8439" name="Line 23"/>
            <p:cNvSpPr>
              <a:spLocks noChangeShapeType="1"/>
            </p:cNvSpPr>
            <p:nvPr/>
          </p:nvSpPr>
          <p:spPr bwMode="auto">
            <a:xfrm flipV="1">
              <a:off x="1080" y="3480"/>
              <a:ext cx="1140" cy="120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8440" name="Line 24"/>
            <p:cNvSpPr>
              <a:spLocks noChangeShapeType="1"/>
            </p:cNvSpPr>
            <p:nvPr/>
          </p:nvSpPr>
          <p:spPr bwMode="auto">
            <a:xfrm flipH="1">
              <a:off x="2220" y="1440"/>
              <a:ext cx="660" cy="180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8441" name="Line 25"/>
            <p:cNvSpPr>
              <a:spLocks noChangeShapeType="1"/>
            </p:cNvSpPr>
            <p:nvPr/>
          </p:nvSpPr>
          <p:spPr bwMode="auto">
            <a:xfrm>
              <a:off x="4140" y="1800"/>
              <a:ext cx="900" cy="162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8442" name="Line 26"/>
            <p:cNvSpPr>
              <a:spLocks noChangeShapeType="1"/>
            </p:cNvSpPr>
            <p:nvPr/>
          </p:nvSpPr>
          <p:spPr bwMode="auto">
            <a:xfrm flipH="1">
              <a:off x="6300" y="1620"/>
              <a:ext cx="1440" cy="126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8443" name="Line 27"/>
            <p:cNvSpPr>
              <a:spLocks noChangeShapeType="1"/>
            </p:cNvSpPr>
            <p:nvPr/>
          </p:nvSpPr>
          <p:spPr bwMode="auto">
            <a:xfrm flipH="1" flipV="1">
              <a:off x="7020" y="4140"/>
              <a:ext cx="720" cy="162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8444" name="Line 28"/>
            <p:cNvSpPr>
              <a:spLocks noChangeShapeType="1"/>
            </p:cNvSpPr>
            <p:nvPr/>
          </p:nvSpPr>
          <p:spPr bwMode="auto">
            <a:xfrm flipH="1" flipV="1">
              <a:off x="9000" y="2520"/>
              <a:ext cx="720" cy="162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8445" name="Line 29"/>
            <p:cNvSpPr>
              <a:spLocks noChangeShapeType="1"/>
            </p:cNvSpPr>
            <p:nvPr/>
          </p:nvSpPr>
          <p:spPr bwMode="auto">
            <a:xfrm flipH="1">
              <a:off x="9000" y="1620"/>
              <a:ext cx="2520" cy="90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8446" name="Line 30"/>
            <p:cNvSpPr>
              <a:spLocks noChangeShapeType="1"/>
            </p:cNvSpPr>
            <p:nvPr/>
          </p:nvSpPr>
          <p:spPr bwMode="auto">
            <a:xfrm flipH="1">
              <a:off x="9000" y="1080"/>
              <a:ext cx="180" cy="144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88447" name="Text Box 31"/>
          <p:cNvSpPr txBox="1">
            <a:spLocks noChangeArrowheads="1"/>
          </p:cNvSpPr>
          <p:nvPr/>
        </p:nvSpPr>
        <p:spPr bwMode="auto">
          <a:xfrm>
            <a:off x="1905000" y="4800600"/>
            <a:ext cx="7924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Which is not accurate or very precise?</a:t>
            </a:r>
          </a:p>
          <a:p>
            <a:pPr>
              <a:spcBef>
                <a:spcPct val="50000"/>
              </a:spcBef>
            </a:pPr>
            <a:r>
              <a:rPr lang="en-US" altLang="en-US" sz="2400"/>
              <a:t>Which is precise, but not accurate?</a:t>
            </a:r>
          </a:p>
          <a:p>
            <a:pPr>
              <a:spcBef>
                <a:spcPct val="50000"/>
              </a:spcBef>
            </a:pPr>
            <a:r>
              <a:rPr lang="en-US" altLang="en-US" sz="2400"/>
              <a:t>Which is both precise and accurate?</a:t>
            </a:r>
          </a:p>
        </p:txBody>
      </p:sp>
      <p:sp>
        <p:nvSpPr>
          <p:cNvPr id="188448" name="Text Box 32"/>
          <p:cNvSpPr txBox="1">
            <a:spLocks noChangeArrowheads="1"/>
          </p:cNvSpPr>
          <p:nvPr/>
        </p:nvSpPr>
        <p:spPr bwMode="auto">
          <a:xfrm>
            <a:off x="3200400" y="4114801"/>
            <a:ext cx="48763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1"/>
              <a:t>A</a:t>
            </a:r>
          </a:p>
        </p:txBody>
      </p:sp>
      <p:sp>
        <p:nvSpPr>
          <p:cNvPr id="188449" name="Text Box 33"/>
          <p:cNvSpPr txBox="1">
            <a:spLocks noChangeArrowheads="1"/>
          </p:cNvSpPr>
          <p:nvPr/>
        </p:nvSpPr>
        <p:spPr bwMode="auto">
          <a:xfrm>
            <a:off x="5715000" y="41148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t>B</a:t>
            </a:r>
          </a:p>
        </p:txBody>
      </p:sp>
      <p:sp>
        <p:nvSpPr>
          <p:cNvPr id="188450" name="Text Box 34"/>
          <p:cNvSpPr txBox="1">
            <a:spLocks noChangeArrowheads="1"/>
          </p:cNvSpPr>
          <p:nvPr/>
        </p:nvSpPr>
        <p:spPr bwMode="auto">
          <a:xfrm>
            <a:off x="8305800" y="40386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t>C</a:t>
            </a:r>
          </a:p>
        </p:txBody>
      </p:sp>
    </p:spTree>
    <p:extLst>
      <p:ext uri="{BB962C8B-B14F-4D97-AF65-F5344CB8AC3E}">
        <p14:creationId xmlns:p14="http://schemas.microsoft.com/office/powerpoint/2010/main" val="899118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88419"/>
                                        </p:tgtEl>
                                        <p:attrNameLst>
                                          <p:attrName>style.visibility</p:attrName>
                                        </p:attrNameLst>
                                      </p:cBhvr>
                                      <p:to>
                                        <p:strVal val="visible"/>
                                      </p:to>
                                    </p:set>
                                    <p:animEffect transition="in" filter="wheel(4)">
                                      <p:cBhvr>
                                        <p:cTn id="7" dur="2000"/>
                                        <p:tgtEl>
                                          <p:spTgt spid="188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88447">
                                            <p:txEl>
                                              <p:pRg st="0" end="0"/>
                                            </p:txEl>
                                          </p:spTgt>
                                        </p:tgtEl>
                                        <p:attrNameLst>
                                          <p:attrName>style.visibility</p:attrName>
                                        </p:attrNameLst>
                                      </p:cBhvr>
                                      <p:to>
                                        <p:strVal val="visible"/>
                                      </p:to>
                                    </p:set>
                                    <p:anim calcmode="lin" valueType="num">
                                      <p:cBhvr additive="base">
                                        <p:cTn id="12" dur="500" fill="hold"/>
                                        <p:tgtEl>
                                          <p:spTgt spid="18844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884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0" presetClass="path" presetSubtype="0" accel="50000" decel="50000" fill="hold" grpId="0" nodeType="clickEffect">
                                  <p:stCondLst>
                                    <p:cond delay="0"/>
                                  </p:stCondLst>
                                  <p:childTnLst>
                                    <p:animMotion origin="layout" path="M 0.04519 -0.01227 C 0.06784 -0.0338 0.07722 -0.04306 0.09519 -0.07083 C 0.10769 -0.09028 0.12917 -0.09745 0.14519 -0.10926 C 0.15248 -0.11458 0.15795 -0.12569 0.16628 -0.12732 C 0.17696 -0.1294 0.19831 -0.13333 0.19831 -0.1331 C 0.20782 -0.13194 0.21771 -0.13264 0.22696 -0.1294 C 0.228 -0.12894 0.25951 -0.11065 0.26498 -0.10718 C 0.26771 -0.10347 0.27175 -0.10139 0.27396 -0.09699 C 0.27553 -0.09398 0.27566 -0.09028 0.27696 -0.08704 C 0.27865 -0.08264 0.28295 -0.07477 0.28295 -0.07454 C 0.28555 -0.05787 0.28894 -0.0412 0.29219 -0.02431 C 0.28842 0.01204 0.2918 0.00463 0.27696 0.02824 C 0.27566 0.03009 0.27553 0.0331 0.27396 0.03426 C 0.27123 0.03611 0.26784 0.03565 0.26498 0.03634 C 0.26042 0.03565 0.2556 0.03611 0.25118 0.03426 C 0.24545 0.03194 0.24362 0.02454 0.23764 0.02222 C 0.2267 0.02384 0.21784 0.02847 0.2073 0.03218 C 0.20157 0.0375 0.19987 0.04213 0.19675 0.05046 C 0.20105 0.06806 0.19909 0.05995 0.20886 0.06852 C 0.21498 0.06782 0.22097 0.06829 0.22696 0.06667 C 0.23998 0.06319 0.2224 0.05926 0.23764 0.06458 C 0.24389 0.07292 0.24362 0.07685 0.24519 0.08889 C 0.24467 0.09352 0.24519 0.09884 0.24362 0.10301 C 0.24258 0.10602 0.23959 0.10694 0.23764 0.10903 C 0.23217 0.11528 0.22774 0.11782 0.22097 0.12106 C 0.21498 0.12014 0.20821 0.1213 0.20274 0.11713 C 0.19232 0.10903 0.20769 0.1162 0.19519 0.11111 C 0.17956 0.08935 0.20066 0.11782 0.18607 0.10093 C 0.17969 0.09352 0.18008 0.08981 0.1724 0.08681 C 0.16941 0.08565 0.16628 0.08565 0.16342 0.08472 C 0.15586 0.08241 0.16133 0.08264 0.1573 0.08264 " pathEditMode="relative" rAng="0" ptsTypes="ffffffffffffffffffffffffffffffA">
                                      <p:cBhvr>
                                        <p:cTn id="17" dur="2000" fill="hold"/>
                                        <p:tgtEl>
                                          <p:spTgt spid="188449"/>
                                        </p:tgtEl>
                                        <p:attrNameLst>
                                          <p:attrName>ppt_x</p:attrName>
                                          <p:attrName>ppt_y</p:attrName>
                                        </p:attrNameLst>
                                      </p:cBhvr>
                                      <p:rCtr x="12344" y="625"/>
                                    </p:animMotion>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88447">
                                            <p:txEl>
                                              <p:pRg st="1" end="1"/>
                                            </p:txEl>
                                          </p:spTgt>
                                        </p:tgtEl>
                                        <p:attrNameLst>
                                          <p:attrName>style.visibility</p:attrName>
                                        </p:attrNameLst>
                                      </p:cBhvr>
                                      <p:to>
                                        <p:strVal val="visible"/>
                                      </p:to>
                                    </p:set>
                                    <p:anim calcmode="lin" valueType="num">
                                      <p:cBhvr additive="base">
                                        <p:cTn id="22" dur="500" fill="hold"/>
                                        <p:tgtEl>
                                          <p:spTgt spid="188447">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884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0" presetClass="path" presetSubtype="0" accel="50000" decel="50000" fill="hold" grpId="0" nodeType="clickEffect">
                                  <p:stCondLst>
                                    <p:cond delay="0"/>
                                  </p:stCondLst>
                                  <p:childTnLst>
                                    <p:animMotion origin="layout" path="M 0.13268 -0.05972 C 0.14258 -0.07616 0.15508 -0.08148 0.17057 -0.08403 C 0.18112 -0.08264 0.19193 -0.08241 0.20234 -0.07986 C 0.22279 -0.07477 0.23789 -0.03565 0.24167 -0.01111 C 0.24063 0.00972 0.24063 0.03055 0.2388 0.05139 C 0.23854 0.0537 0.23633 0.05509 0.23568 0.05741 C 0.23477 0.06065 0.23542 0.06481 0.23411 0.06759 C 0.23073 0.07384 0.22552 0.07778 0.22214 0.08379 C 0.21589 0.09467 0.21979 0.09074 0.2099 0.09583 C 0.19505 0.11574 0.18633 0.15347 0.16289 0.15856 C 0.15495 0.16042 0.14674 0.16134 0.1388 0.1625 C 0.13216 0.16342 0.12552 0.16389 0.11901 0.16458 C 0.10495 0.17384 0.1112 0.17129 0.10078 0.17454 C 0.07539 0.17222 0.05755 0.16805 0.03411 0.16458 C 0.02344 0.15717 0.01198 0.16042 0.00078 0.15648 C -0.01042 0.15717 -0.02148 0.15694 -0.03255 0.15856 C -0.03464 0.15879 -0.02839 0.15926 -0.02656 0.16042 C -0.00013 0.17523 -0.04076 0.15579 -0.01732 0.16667 C -0.01367 0.1706 0.00547 0.1875 0.00833 0.19491 C 0.01289 0.20648 0.01029 0.20046 0.01602 0.21296 C 0.01849 0.23102 0.0276 0.26898 0.01289 0.27569 C 0.00964 0.27731 0.00573 0.27708 0.00234 0.27778 C -0.00182 0.28009 -0.00573 0.28356 -0.0099 0.28565 C -0.01367 0.2875 -0.01797 0.28796 -0.02187 0.28981 C -0.01784 0.29167 -0.0168 0.29421 -0.01432 0.28773 C -0.01302 0.28403 -0.0112 0.27569 -0.0112 0.27592 C -0.01263 0.25555 -0.01224 0.25185 -0.02044 0.23727 C -0.02214 0.23009 -0.03138 0.21667 -0.03711 0.21296 C -0.0418 0.20995 -0.04714 0.20926 -0.05221 0.20694 C -0.06432 0.20139 -0.0487 0.20903 -0.0612 0.20092 C -0.06797 0.19653 -0.07669 0.19606 -0.08398 0.19491 C -0.08776 0.19305 -0.09453 0.18912 -0.09453 0.18264 " pathEditMode="relative" rAng="0" ptsTypes="fffffffffffffffffffffffffffffffA">
                                      <p:cBhvr>
                                        <p:cTn id="27" dur="2000" fill="hold"/>
                                        <p:tgtEl>
                                          <p:spTgt spid="188450"/>
                                        </p:tgtEl>
                                        <p:attrNameLst>
                                          <p:attrName>ppt_x</p:attrName>
                                          <p:attrName>ppt_y</p:attrName>
                                        </p:attrNameLst>
                                      </p:cBhvr>
                                      <p:rCtr x="-5911" y="16481"/>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88447">
                                            <p:txEl>
                                              <p:pRg st="2" end="2"/>
                                            </p:txEl>
                                          </p:spTgt>
                                        </p:tgtEl>
                                        <p:attrNameLst>
                                          <p:attrName>style.visibility</p:attrName>
                                        </p:attrNameLst>
                                      </p:cBhvr>
                                      <p:to>
                                        <p:strVal val="visible"/>
                                      </p:to>
                                    </p:set>
                                    <p:anim calcmode="lin" valueType="num">
                                      <p:cBhvr additive="base">
                                        <p:cTn id="32" dur="500" fill="hold"/>
                                        <p:tgtEl>
                                          <p:spTgt spid="188447">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884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0" presetClass="path" presetSubtype="0" accel="50000" decel="50000" fill="hold" grpId="0" nodeType="clickEffect">
                                  <p:stCondLst>
                                    <p:cond delay="0"/>
                                  </p:stCondLst>
                                  <p:childTnLst>
                                    <p:animMotion origin="layout" path="M 0.03768 -0.01389 C 0.10955 -0.02083 0.18091 -0.03125 0.25278 -0.04005 C 0.29167 -0.03796 0.33091 -0.0412 0.36945 -0.03403 C 0.38507 -0.03102 0.39914 -0.01921 0.41337 -0.00972 C 0.43421 0.00417 0.48108 0.03681 0.50122 0.05486 C 0.50591 0.09097 0.50382 0.07037 0.50122 0.14375 C 0.5007 0.15671 0.49601 0.16643 0.48768 0.17199 C 0.48716 0.17407 0.48698 0.17616 0.48612 0.17801 C 0.48542 0.17963 0.48316 0.18032 0.48299 0.18218 C 0.48073 0.21597 0.49723 0.2206 0.51494 0.23264 C 0.51962 0.23565 0.52379 0.23958 0.52848 0.24282 C 0.53004 0.24537 0.53195 0.24768 0.53299 0.25069 C 0.53438 0.25463 0.53612 0.26296 0.53612 0.26296 C 0.5356 0.27245 0.53577 0.28194 0.53455 0.2912 C 0.53299 0.30301 0.52119 0.30393 0.51494 0.30532 C 0.50834 0.30463 0.50157 0.30579 0.49514 0.30324 C 0.48959 0.30116 0.48264 0.28032 0.48004 0.275 C 0.47709 0.25579 0.47518 0.2375 0.47101 0.21852 C 0.47205 0.20023 0.47101 0.13056 0.49358 0.12361 C 0.50973 0.12431 0.52622 0.12245 0.54219 0.12546 C 0.54445 0.12593 0.54376 0.13125 0.54514 0.13356 C 0.54879 0.13935 0.5573 0.14977 0.5573 0.14977 C 0.56355 0.17361 0.56563 0.19028 0.55122 0.20833 C 0.53594 0.18796 0.54584 0.14861 0.54827 0.12546 C 0.55139 0.09514 0.57257 0.07268 0.59219 0.06296 C 0.59775 0.06505 0.60417 0.06458 0.60886 0.06898 C 0.61841 0.07824 0.629 0.10116 0.63612 0.11551 C 0.63976 0.14907 0.62882 0.17361 0.61181 0.1963 C 0.59619 0.18194 0.60313 0.1662 0.6073 0.13958 C 0.61164 0.11204 0.62535 0.06921 0.64827 0.06296 C 0.66667 0.06829 0.66667 0.06898 0.67396 0.08912 C 0.67362 0.10417 0.68212 0.17384 0.6573 0.18403 C 0.65834 0.17593 0.65782 0.16736 0.66025 0.15995 C 0.67518 0.11458 0.68803 0.10602 0.7224 0.09329 C 0.72553 0.09537 0.72917 0.09606 0.7316 0.09931 C 0.73351 0.10185 0.73455 0.10579 0.73455 0.10949 C 0.73525 0.13704 0.73785 0.16458 0.7224 0.18403 C 0.71789 0.17477 0.71598 0.1662 0.72553 0.16181 C 0.72882 0.17662 0.72813 0.17106 0.72553 0.19838 C 0.72223 0.23218 0.69219 0.24074 0.67101 0.24676 C 0.65678 0.24606 0.64254 0.24606 0.62848 0.24468 C 0.6158 0.24329 0.59063 0.23866 0.59063 0.23866 C 0.58455 0.23657 0.57761 0.2375 0.5724 0.23264 C 0.57084 0.23125 0.56962 0.22893 0.56789 0.22847 C 0.55139 0.22477 0.53421 0.22546 0.51789 0.2206 C 0.49948 0.21505 0.4816 0.20995 0.46337 0.2044 C 0.39306 0.20671 0.41997 0.19143 0.39358 0.22454 C 0.39098 0.23588 0.39063 0.23958 0.39063 0.25278 " pathEditMode="relative" ptsTypes="fffffffffffffffffffffffffffffffffffffffffffffffA">
                                      <p:cBhvr>
                                        <p:cTn id="37" dur="2000" fill="hold"/>
                                        <p:tgtEl>
                                          <p:spTgt spid="18844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48" grpId="0"/>
      <p:bldP spid="188449" grpId="0"/>
      <p:bldP spid="18845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0" y="0"/>
            <a:ext cx="12192000" cy="1143000"/>
          </a:xfrm>
        </p:spPr>
        <p:txBody>
          <a:bodyPr/>
          <a:lstStyle/>
          <a:p>
            <a:r>
              <a:rPr lang="en-US" altLang="en-US" sz="3400" dirty="0">
                <a:solidFill>
                  <a:srgbClr val="FF0000"/>
                </a:solidFill>
              </a:rPr>
              <a:t>Example: Describe the accuracy and precision of each group’s measurements, </a:t>
            </a:r>
            <a:r>
              <a:rPr lang="en-US" altLang="en-US" sz="3400" dirty="0" smtClean="0">
                <a:solidFill>
                  <a:srgbClr val="FF0000"/>
                </a:solidFill>
              </a:rPr>
              <a:t>if the actual length of the field was 29.55 meters.</a:t>
            </a:r>
            <a:endParaRPr lang="en-US" altLang="en-US" sz="3400" dirty="0">
              <a:solidFill>
                <a:srgbClr val="FF0000"/>
              </a:solidFill>
            </a:endParaRPr>
          </a:p>
        </p:txBody>
      </p:sp>
      <p:graphicFrame>
        <p:nvGraphicFramePr>
          <p:cNvPr id="214051" name="Group 35"/>
          <p:cNvGraphicFramePr>
            <a:graphicFrameLocks noGrp="1"/>
          </p:cNvGraphicFramePr>
          <p:nvPr>
            <p:ph idx="1"/>
            <p:extLst>
              <p:ext uri="{D42A27DB-BD31-4B8C-83A1-F6EECF244321}">
                <p14:modId xmlns:p14="http://schemas.microsoft.com/office/powerpoint/2010/main" val="3197262644"/>
              </p:ext>
            </p:extLst>
          </p:nvPr>
        </p:nvGraphicFramePr>
        <p:xfrm>
          <a:off x="1828800" y="1383268"/>
          <a:ext cx="8229600" cy="2208849"/>
        </p:xfrm>
        <a:graphic>
          <a:graphicData uri="http://schemas.openxmlformats.org/drawingml/2006/table">
            <a:tbl>
              <a:tblPr/>
              <a:tblGrid>
                <a:gridCol w="2057400"/>
                <a:gridCol w="2057400"/>
                <a:gridCol w="2057400"/>
                <a:gridCol w="2057400"/>
              </a:tblGrid>
              <a:tr h="361950">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altLang="en-US" sz="2800" b="0" i="0" u="none" strike="noStrike" cap="none" normalizeH="0" baseline="0" dirty="0" smtClean="0">
                          <a:ln>
                            <a:noFill/>
                          </a:ln>
                          <a:solidFill>
                            <a:schemeClr val="tx1"/>
                          </a:solidFill>
                          <a:effectLst/>
                          <a:latin typeface="Arial" panose="020B0604020202020204" pitchFamily="34" charset="0"/>
                        </a:rPr>
                        <a:t>Trial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Group A</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Group B</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altLang="en-US" sz="2800" b="0" i="0" u="none" strike="noStrike" cap="none" normalizeH="0" baseline="0" dirty="0" smtClean="0">
                          <a:ln>
                            <a:noFill/>
                          </a:ln>
                          <a:solidFill>
                            <a:schemeClr val="tx1"/>
                          </a:solidFill>
                          <a:effectLst/>
                          <a:latin typeface="Arial" panose="020B0604020202020204" pitchFamily="34" charset="0"/>
                        </a:rPr>
                        <a:t>Group C</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63563">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altLang="en-US" sz="2800" b="0" i="0" u="none" strike="noStrike" cap="none" normalizeH="0" baseline="0" dirty="0" smtClean="0">
                          <a:ln>
                            <a:noFill/>
                          </a:ln>
                          <a:solidFill>
                            <a:schemeClr val="tx1"/>
                          </a:solidFill>
                          <a:effectLst/>
                          <a:latin typeface="Arial" panose="020B0604020202020204" pitchFamily="34" charset="0"/>
                        </a:rPr>
                        <a:t>40.55 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altLang="en-US" sz="2800" b="0" i="0" u="none" strike="noStrike" cap="none" normalizeH="0" baseline="0" dirty="0" smtClean="0">
                          <a:ln>
                            <a:noFill/>
                          </a:ln>
                          <a:solidFill>
                            <a:schemeClr val="tx1"/>
                          </a:solidFill>
                          <a:effectLst/>
                          <a:latin typeface="Arial" panose="020B0604020202020204" pitchFamily="34" charset="0"/>
                        </a:rPr>
                        <a:t>52.58 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altLang="en-US" sz="2800" b="0" i="0" u="none" strike="noStrike" cap="none" normalizeH="0" baseline="0" dirty="0" smtClean="0">
                          <a:ln>
                            <a:noFill/>
                          </a:ln>
                          <a:solidFill>
                            <a:schemeClr val="tx1"/>
                          </a:solidFill>
                          <a:effectLst/>
                          <a:latin typeface="Arial" panose="020B0604020202020204" pitchFamily="34" charset="0"/>
                        </a:rPr>
                        <a:t>29.25 m</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63563">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altLang="en-US" sz="2800" b="0" i="0" u="none" strike="noStrike" cap="none" normalizeH="0" baseline="0" dirty="0" smtClean="0">
                          <a:ln>
                            <a:noFill/>
                          </a:ln>
                          <a:solidFill>
                            <a:schemeClr val="tx1"/>
                          </a:solidFill>
                          <a:effectLst/>
                          <a:latin typeface="Arial" panose="020B0604020202020204" pitchFamily="34" charset="0"/>
                        </a:rPr>
                        <a:t>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altLang="en-US" sz="2800" b="0" i="0" u="none" strike="noStrike" cap="none" normalizeH="0" baseline="0" dirty="0" smtClean="0">
                          <a:ln>
                            <a:noFill/>
                          </a:ln>
                          <a:solidFill>
                            <a:schemeClr val="tx1"/>
                          </a:solidFill>
                          <a:effectLst/>
                          <a:latin typeface="Arial" panose="020B0604020202020204" pitchFamily="34" charset="0"/>
                        </a:rPr>
                        <a:t>35.65 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altLang="en-US" sz="2800" b="0" i="0" u="none" strike="noStrike" cap="none" normalizeH="0" baseline="0" dirty="0" smtClean="0">
                          <a:ln>
                            <a:noFill/>
                          </a:ln>
                          <a:solidFill>
                            <a:schemeClr val="tx1"/>
                          </a:solidFill>
                          <a:effectLst/>
                          <a:latin typeface="Arial" panose="020B0604020202020204" pitchFamily="34" charset="0"/>
                        </a:rPr>
                        <a:t>53.55 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altLang="en-US" sz="2800" b="0" i="0" u="none" strike="noStrike" cap="none" normalizeH="0" baseline="0" dirty="0" smtClean="0">
                          <a:ln>
                            <a:noFill/>
                          </a:ln>
                          <a:solidFill>
                            <a:schemeClr val="tx1"/>
                          </a:solidFill>
                          <a:effectLst/>
                          <a:latin typeface="Arial" panose="020B0604020202020204" pitchFamily="34" charset="0"/>
                        </a:rPr>
                        <a:t>29.85 m</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63563">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altLang="en-US" sz="2800" b="0" i="0" u="none" strike="noStrike" cap="none" normalizeH="0" baseline="0" dirty="0" smtClean="0">
                          <a:ln>
                            <a:noFill/>
                          </a:ln>
                          <a:solidFill>
                            <a:schemeClr val="tx1"/>
                          </a:solidFill>
                          <a:effectLst/>
                          <a:latin typeface="Arial" panose="020B0604020202020204" pitchFamily="34" charset="0"/>
                        </a:rPr>
                        <a:t>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altLang="en-US" sz="2800" b="0" i="0" u="none" strike="noStrike" cap="none" normalizeH="0" baseline="0" dirty="0" smtClean="0">
                          <a:ln>
                            <a:noFill/>
                          </a:ln>
                          <a:solidFill>
                            <a:schemeClr val="tx1"/>
                          </a:solidFill>
                          <a:effectLst/>
                          <a:latin typeface="Arial" panose="020B0604020202020204" pitchFamily="34" charset="0"/>
                        </a:rPr>
                        <a:t>22.89 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altLang="en-US" sz="2800" b="0" i="0" u="none" strike="noStrike" cap="none" normalizeH="0" baseline="0" dirty="0" smtClean="0">
                          <a:ln>
                            <a:noFill/>
                          </a:ln>
                          <a:solidFill>
                            <a:schemeClr val="tx1"/>
                          </a:solidFill>
                          <a:effectLst/>
                          <a:latin typeface="Arial" panose="020B0604020202020204" pitchFamily="34" charset="0"/>
                        </a:rPr>
                        <a:t>51.99 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altLang="en-US" sz="2800" b="0" i="0" u="none" strike="noStrike" cap="none" normalizeH="0" baseline="0" dirty="0" smtClean="0">
                          <a:ln>
                            <a:noFill/>
                          </a:ln>
                          <a:solidFill>
                            <a:schemeClr val="tx1"/>
                          </a:solidFill>
                          <a:effectLst/>
                          <a:latin typeface="Arial" panose="020B0604020202020204" pitchFamily="34" charset="0"/>
                        </a:rPr>
                        <a:t>29.50 m</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14053" name="Text Box 37"/>
          <p:cNvSpPr txBox="1">
            <a:spLocks noChangeArrowheads="1"/>
          </p:cNvSpPr>
          <p:nvPr/>
        </p:nvSpPr>
        <p:spPr bwMode="auto">
          <a:xfrm>
            <a:off x="4267200" y="4495800"/>
            <a:ext cx="190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smtClean="0">
                <a:solidFill>
                  <a:srgbClr val="FF0000"/>
                </a:solidFill>
              </a:rPr>
              <a:t>No</a:t>
            </a:r>
            <a:endParaRPr lang="en-US" altLang="en-US" sz="2400" b="1" dirty="0">
              <a:solidFill>
                <a:srgbClr val="FF0000"/>
              </a:solidFill>
            </a:endParaRPr>
          </a:p>
        </p:txBody>
      </p:sp>
      <p:sp>
        <p:nvSpPr>
          <p:cNvPr id="214054" name="Text Box 38"/>
          <p:cNvSpPr txBox="1">
            <a:spLocks noChangeArrowheads="1"/>
          </p:cNvSpPr>
          <p:nvPr/>
        </p:nvSpPr>
        <p:spPr bwMode="auto">
          <a:xfrm>
            <a:off x="4343400" y="5105400"/>
            <a:ext cx="190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smtClean="0">
                <a:solidFill>
                  <a:srgbClr val="FF0000"/>
                </a:solidFill>
              </a:rPr>
              <a:t>No</a:t>
            </a:r>
            <a:endParaRPr lang="en-US" altLang="en-US" sz="2400" b="1" dirty="0">
              <a:solidFill>
                <a:srgbClr val="FF0000"/>
              </a:solidFill>
            </a:endParaRPr>
          </a:p>
        </p:txBody>
      </p:sp>
      <p:sp>
        <p:nvSpPr>
          <p:cNvPr id="214055" name="Text Box 39"/>
          <p:cNvSpPr txBox="1">
            <a:spLocks noChangeArrowheads="1"/>
          </p:cNvSpPr>
          <p:nvPr/>
        </p:nvSpPr>
        <p:spPr bwMode="auto">
          <a:xfrm>
            <a:off x="6248400" y="4495800"/>
            <a:ext cx="190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smtClean="0">
                <a:solidFill>
                  <a:srgbClr val="FF0000"/>
                </a:solidFill>
              </a:rPr>
              <a:t>No</a:t>
            </a:r>
            <a:endParaRPr lang="en-US" altLang="en-US" sz="2400" b="1" dirty="0">
              <a:solidFill>
                <a:srgbClr val="FF0000"/>
              </a:solidFill>
            </a:endParaRPr>
          </a:p>
        </p:txBody>
      </p:sp>
      <p:sp>
        <p:nvSpPr>
          <p:cNvPr id="214056" name="Text Box 40"/>
          <p:cNvSpPr txBox="1">
            <a:spLocks noChangeArrowheads="1"/>
          </p:cNvSpPr>
          <p:nvPr/>
        </p:nvSpPr>
        <p:spPr bwMode="auto">
          <a:xfrm>
            <a:off x="6123710" y="5105400"/>
            <a:ext cx="190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smtClean="0">
                <a:solidFill>
                  <a:srgbClr val="FF0000"/>
                </a:solidFill>
              </a:rPr>
              <a:t>Yes</a:t>
            </a:r>
            <a:endParaRPr lang="en-US" altLang="en-US" sz="2400" b="1" dirty="0">
              <a:solidFill>
                <a:srgbClr val="FF0000"/>
              </a:solidFill>
            </a:endParaRPr>
          </a:p>
        </p:txBody>
      </p:sp>
      <p:sp>
        <p:nvSpPr>
          <p:cNvPr id="214057" name="Text Box 41"/>
          <p:cNvSpPr txBox="1">
            <a:spLocks noChangeArrowheads="1"/>
          </p:cNvSpPr>
          <p:nvPr/>
        </p:nvSpPr>
        <p:spPr bwMode="auto">
          <a:xfrm>
            <a:off x="8153400" y="4495800"/>
            <a:ext cx="190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smtClean="0">
                <a:solidFill>
                  <a:srgbClr val="FF0000"/>
                </a:solidFill>
              </a:rPr>
              <a:t>Yes</a:t>
            </a:r>
            <a:endParaRPr lang="en-US" altLang="en-US" sz="2400" b="1" dirty="0">
              <a:solidFill>
                <a:srgbClr val="FF0000"/>
              </a:solidFill>
            </a:endParaRPr>
          </a:p>
        </p:txBody>
      </p:sp>
      <p:sp>
        <p:nvSpPr>
          <p:cNvPr id="214058" name="Text Box 42"/>
          <p:cNvSpPr txBox="1">
            <a:spLocks noChangeArrowheads="1"/>
          </p:cNvSpPr>
          <p:nvPr/>
        </p:nvSpPr>
        <p:spPr bwMode="auto">
          <a:xfrm>
            <a:off x="8153400" y="5076019"/>
            <a:ext cx="190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smtClean="0">
                <a:solidFill>
                  <a:srgbClr val="FF0000"/>
                </a:solidFill>
              </a:rPr>
              <a:t>Yes</a:t>
            </a:r>
            <a:endParaRPr lang="en-US" altLang="en-US" sz="2400" b="1" dirty="0">
              <a:solidFill>
                <a:srgbClr val="FF0000"/>
              </a:solidFill>
            </a:endParaRPr>
          </a:p>
        </p:txBody>
      </p:sp>
      <p:sp>
        <p:nvSpPr>
          <p:cNvPr id="2" name="TextBox 1"/>
          <p:cNvSpPr txBox="1"/>
          <p:nvPr/>
        </p:nvSpPr>
        <p:spPr>
          <a:xfrm>
            <a:off x="1981200" y="3778478"/>
            <a:ext cx="2202873" cy="523220"/>
          </a:xfrm>
          <a:prstGeom prst="rect">
            <a:avLst/>
          </a:prstGeom>
          <a:noFill/>
        </p:spPr>
        <p:txBody>
          <a:bodyPr wrap="square" rtlCol="0">
            <a:spAutoFit/>
          </a:bodyPr>
          <a:lstStyle/>
          <a:p>
            <a:r>
              <a:rPr lang="en-US" sz="2800" b="1" dirty="0" smtClean="0"/>
              <a:t>Average</a:t>
            </a:r>
            <a:endParaRPr lang="en-US" sz="2800" b="1" dirty="0"/>
          </a:p>
        </p:txBody>
      </p:sp>
      <p:sp>
        <p:nvSpPr>
          <p:cNvPr id="12" name="TextBox 11"/>
          <p:cNvSpPr txBox="1"/>
          <p:nvPr/>
        </p:nvSpPr>
        <p:spPr>
          <a:xfrm>
            <a:off x="4118263" y="3741260"/>
            <a:ext cx="2202873" cy="523220"/>
          </a:xfrm>
          <a:prstGeom prst="rect">
            <a:avLst/>
          </a:prstGeom>
          <a:noFill/>
        </p:spPr>
        <p:txBody>
          <a:bodyPr wrap="square" rtlCol="0">
            <a:spAutoFit/>
          </a:bodyPr>
          <a:lstStyle/>
          <a:p>
            <a:r>
              <a:rPr lang="en-US" sz="2800" dirty="0" smtClean="0"/>
              <a:t>33.03 m</a:t>
            </a:r>
            <a:endParaRPr lang="en-US" sz="2800" dirty="0"/>
          </a:p>
        </p:txBody>
      </p:sp>
      <p:sp>
        <p:nvSpPr>
          <p:cNvPr id="13" name="TextBox 12"/>
          <p:cNvSpPr txBox="1"/>
          <p:nvPr/>
        </p:nvSpPr>
        <p:spPr>
          <a:xfrm>
            <a:off x="6099463" y="3732312"/>
            <a:ext cx="2202873" cy="523220"/>
          </a:xfrm>
          <a:prstGeom prst="rect">
            <a:avLst/>
          </a:prstGeom>
          <a:noFill/>
        </p:spPr>
        <p:txBody>
          <a:bodyPr wrap="square" rtlCol="0">
            <a:spAutoFit/>
          </a:bodyPr>
          <a:lstStyle/>
          <a:p>
            <a:r>
              <a:rPr lang="en-US" sz="2800" dirty="0" smtClean="0"/>
              <a:t>52.71 m</a:t>
            </a:r>
            <a:endParaRPr lang="en-US" sz="2800" dirty="0"/>
          </a:p>
        </p:txBody>
      </p:sp>
      <p:sp>
        <p:nvSpPr>
          <p:cNvPr id="14" name="TextBox 13"/>
          <p:cNvSpPr txBox="1"/>
          <p:nvPr/>
        </p:nvSpPr>
        <p:spPr>
          <a:xfrm>
            <a:off x="8302336" y="3778478"/>
            <a:ext cx="2202873" cy="523220"/>
          </a:xfrm>
          <a:prstGeom prst="rect">
            <a:avLst/>
          </a:prstGeom>
          <a:noFill/>
        </p:spPr>
        <p:txBody>
          <a:bodyPr wrap="square" rtlCol="0">
            <a:spAutoFit/>
          </a:bodyPr>
          <a:lstStyle/>
          <a:p>
            <a:r>
              <a:rPr lang="en-US" sz="2800" dirty="0" smtClean="0"/>
              <a:t>29.53 m</a:t>
            </a:r>
            <a:endParaRPr lang="en-US" sz="2800" dirty="0"/>
          </a:p>
        </p:txBody>
      </p:sp>
      <p:sp>
        <p:nvSpPr>
          <p:cNvPr id="15" name="TextBox 14"/>
          <p:cNvSpPr txBox="1"/>
          <p:nvPr/>
        </p:nvSpPr>
        <p:spPr>
          <a:xfrm>
            <a:off x="1981199" y="4505980"/>
            <a:ext cx="2202873" cy="523220"/>
          </a:xfrm>
          <a:prstGeom prst="rect">
            <a:avLst/>
          </a:prstGeom>
          <a:noFill/>
        </p:spPr>
        <p:txBody>
          <a:bodyPr wrap="square" rtlCol="0">
            <a:spAutoFit/>
          </a:bodyPr>
          <a:lstStyle/>
          <a:p>
            <a:r>
              <a:rPr lang="en-US" sz="2800" b="1" dirty="0" smtClean="0"/>
              <a:t>Accurate?</a:t>
            </a:r>
            <a:endParaRPr lang="en-US" sz="2800" b="1" dirty="0"/>
          </a:p>
        </p:txBody>
      </p:sp>
      <p:sp>
        <p:nvSpPr>
          <p:cNvPr id="16" name="TextBox 15"/>
          <p:cNvSpPr txBox="1"/>
          <p:nvPr/>
        </p:nvSpPr>
        <p:spPr>
          <a:xfrm>
            <a:off x="2289464" y="5043845"/>
            <a:ext cx="2202873" cy="523220"/>
          </a:xfrm>
          <a:prstGeom prst="rect">
            <a:avLst/>
          </a:prstGeom>
          <a:noFill/>
        </p:spPr>
        <p:txBody>
          <a:bodyPr wrap="square" rtlCol="0">
            <a:spAutoFit/>
          </a:bodyPr>
          <a:lstStyle/>
          <a:p>
            <a:r>
              <a:rPr lang="en-US" sz="2800" b="1" dirty="0" smtClean="0"/>
              <a:t>Precise?</a:t>
            </a:r>
            <a:endParaRPr lang="en-US" sz="2800" b="1" dirty="0"/>
          </a:p>
        </p:txBody>
      </p:sp>
      <p:pic>
        <p:nvPicPr>
          <p:cNvPr id="2050" name="Picture 2" descr="http://static1.squarespace.com/static/5276adafe4b0c0a39480746e/5455c1f4e4b05f3304e69735/54597a14e4b0b84a9070c247/1415150115911/Bullseye_gray.jpg?format=30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6985" y="-235335"/>
            <a:ext cx="2265834" cy="226583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http://static1.squarespace.com/static/5276adafe4b0c0a39480746e/5455c1f4e4b05f3304e69735/54597a14e4b0b84a9070c247/1415150115911/Bullseye_gray.jpg?format=30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876" y="-168511"/>
            <a:ext cx="2265834" cy="226583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ttp://static1.squarespace.com/static/5276adafe4b0c0a39480746e/5455c1f4e4b05f3304e69735/54597a14e4b0b84a9070c247/1415150115911/Bullseye_gray.jpg?format=30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8766" y="-106276"/>
            <a:ext cx="2265834" cy="2265834"/>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4834160" y="430543"/>
            <a:ext cx="297565" cy="24938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5147117" y="901950"/>
            <a:ext cx="297565" cy="24938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536595" y="786554"/>
            <a:ext cx="297565" cy="24938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502391" y="527985"/>
            <a:ext cx="297565" cy="24938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571201" y="661863"/>
            <a:ext cx="297565" cy="24938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571200" y="786554"/>
            <a:ext cx="297565" cy="24938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8817492" y="865980"/>
            <a:ext cx="297565" cy="24938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8748682" y="911244"/>
            <a:ext cx="297565" cy="24938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8931870" y="911881"/>
            <a:ext cx="297565" cy="24938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9877288"/>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14053"/>
                                        </p:tgtEl>
                                        <p:attrNameLst>
                                          <p:attrName>style.visibility</p:attrName>
                                        </p:attrNameLst>
                                      </p:cBhvr>
                                      <p:to>
                                        <p:strVal val="visible"/>
                                      </p:to>
                                    </p:set>
                                    <p:anim calcmode="lin" valueType="num">
                                      <p:cBhvr additive="base">
                                        <p:cTn id="45" dur="500" fill="hold"/>
                                        <p:tgtEl>
                                          <p:spTgt spid="214053"/>
                                        </p:tgtEl>
                                        <p:attrNameLst>
                                          <p:attrName>ppt_x</p:attrName>
                                        </p:attrNameLst>
                                      </p:cBhvr>
                                      <p:tavLst>
                                        <p:tav tm="0">
                                          <p:val>
                                            <p:strVal val="#ppt_x"/>
                                          </p:val>
                                        </p:tav>
                                        <p:tav tm="100000">
                                          <p:val>
                                            <p:strVal val="#ppt_x"/>
                                          </p:val>
                                        </p:tav>
                                      </p:tavLst>
                                    </p:anim>
                                    <p:anim calcmode="lin" valueType="num">
                                      <p:cBhvr additive="base">
                                        <p:cTn id="46" dur="500" fill="hold"/>
                                        <p:tgtEl>
                                          <p:spTgt spid="21405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14054"/>
                                        </p:tgtEl>
                                        <p:attrNameLst>
                                          <p:attrName>style.visibility</p:attrName>
                                        </p:attrNameLst>
                                      </p:cBhvr>
                                      <p:to>
                                        <p:strVal val="visible"/>
                                      </p:to>
                                    </p:set>
                                    <p:anim calcmode="lin" valueType="num">
                                      <p:cBhvr additive="base">
                                        <p:cTn id="51" dur="500" fill="hold"/>
                                        <p:tgtEl>
                                          <p:spTgt spid="214054"/>
                                        </p:tgtEl>
                                        <p:attrNameLst>
                                          <p:attrName>ppt_x</p:attrName>
                                        </p:attrNameLst>
                                      </p:cBhvr>
                                      <p:tavLst>
                                        <p:tav tm="0">
                                          <p:val>
                                            <p:strVal val="#ppt_x"/>
                                          </p:val>
                                        </p:tav>
                                        <p:tav tm="100000">
                                          <p:val>
                                            <p:strVal val="#ppt_x"/>
                                          </p:val>
                                        </p:tav>
                                      </p:tavLst>
                                    </p:anim>
                                    <p:anim calcmode="lin" valueType="num">
                                      <p:cBhvr additive="base">
                                        <p:cTn id="52" dur="500" fill="hold"/>
                                        <p:tgtEl>
                                          <p:spTgt spid="21405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14055"/>
                                        </p:tgtEl>
                                        <p:attrNameLst>
                                          <p:attrName>style.visibility</p:attrName>
                                        </p:attrNameLst>
                                      </p:cBhvr>
                                      <p:to>
                                        <p:strVal val="visible"/>
                                      </p:to>
                                    </p:set>
                                    <p:anim calcmode="lin" valueType="num">
                                      <p:cBhvr additive="base">
                                        <p:cTn id="69" dur="500" fill="hold"/>
                                        <p:tgtEl>
                                          <p:spTgt spid="214055"/>
                                        </p:tgtEl>
                                        <p:attrNameLst>
                                          <p:attrName>ppt_x</p:attrName>
                                        </p:attrNameLst>
                                      </p:cBhvr>
                                      <p:tavLst>
                                        <p:tav tm="0">
                                          <p:val>
                                            <p:strVal val="#ppt_x"/>
                                          </p:val>
                                        </p:tav>
                                        <p:tav tm="100000">
                                          <p:val>
                                            <p:strVal val="#ppt_x"/>
                                          </p:val>
                                        </p:tav>
                                      </p:tavLst>
                                    </p:anim>
                                    <p:anim calcmode="lin" valueType="num">
                                      <p:cBhvr additive="base">
                                        <p:cTn id="70" dur="500" fill="hold"/>
                                        <p:tgtEl>
                                          <p:spTgt spid="21405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14056"/>
                                        </p:tgtEl>
                                        <p:attrNameLst>
                                          <p:attrName>style.visibility</p:attrName>
                                        </p:attrNameLst>
                                      </p:cBhvr>
                                      <p:to>
                                        <p:strVal val="visible"/>
                                      </p:to>
                                    </p:set>
                                    <p:anim calcmode="lin" valueType="num">
                                      <p:cBhvr additive="base">
                                        <p:cTn id="75" dur="500" fill="hold"/>
                                        <p:tgtEl>
                                          <p:spTgt spid="214056"/>
                                        </p:tgtEl>
                                        <p:attrNameLst>
                                          <p:attrName>ppt_x</p:attrName>
                                        </p:attrNameLst>
                                      </p:cBhvr>
                                      <p:tavLst>
                                        <p:tav tm="0">
                                          <p:val>
                                            <p:strVal val="#ppt_x"/>
                                          </p:val>
                                        </p:tav>
                                        <p:tav tm="100000">
                                          <p:val>
                                            <p:strVal val="#ppt_x"/>
                                          </p:val>
                                        </p:tav>
                                      </p:tavLst>
                                    </p:anim>
                                    <p:anim calcmode="lin" valueType="num">
                                      <p:cBhvr additive="base">
                                        <p:cTn id="76" dur="500" fill="hold"/>
                                        <p:tgtEl>
                                          <p:spTgt spid="214056"/>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14057"/>
                                        </p:tgtEl>
                                        <p:attrNameLst>
                                          <p:attrName>style.visibility</p:attrName>
                                        </p:attrNameLst>
                                      </p:cBhvr>
                                      <p:to>
                                        <p:strVal val="visible"/>
                                      </p:to>
                                    </p:set>
                                    <p:anim calcmode="lin" valueType="num">
                                      <p:cBhvr additive="base">
                                        <p:cTn id="93" dur="500" fill="hold"/>
                                        <p:tgtEl>
                                          <p:spTgt spid="214057"/>
                                        </p:tgtEl>
                                        <p:attrNameLst>
                                          <p:attrName>ppt_x</p:attrName>
                                        </p:attrNameLst>
                                      </p:cBhvr>
                                      <p:tavLst>
                                        <p:tav tm="0">
                                          <p:val>
                                            <p:strVal val="#ppt_x"/>
                                          </p:val>
                                        </p:tav>
                                        <p:tav tm="100000">
                                          <p:val>
                                            <p:strVal val="#ppt_x"/>
                                          </p:val>
                                        </p:tav>
                                      </p:tavLst>
                                    </p:anim>
                                    <p:anim calcmode="lin" valueType="num">
                                      <p:cBhvr additive="base">
                                        <p:cTn id="94" dur="500" fill="hold"/>
                                        <p:tgtEl>
                                          <p:spTgt spid="214057"/>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214058">
                                            <p:txEl>
                                              <p:pRg st="0" end="0"/>
                                            </p:txEl>
                                          </p:spTgt>
                                        </p:tgtEl>
                                        <p:attrNameLst>
                                          <p:attrName>style.visibility</p:attrName>
                                        </p:attrNameLst>
                                      </p:cBhvr>
                                      <p:to>
                                        <p:strVal val="visible"/>
                                      </p:to>
                                    </p:set>
                                    <p:anim calcmode="lin" valueType="num">
                                      <p:cBhvr additive="base">
                                        <p:cTn id="99" dur="500" fill="hold"/>
                                        <p:tgtEl>
                                          <p:spTgt spid="214058">
                                            <p:txEl>
                                              <p:pRg st="0" end="0"/>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21405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53" grpId="0"/>
      <p:bldP spid="214054" grpId="0"/>
      <p:bldP spid="214055" grpId="0"/>
      <p:bldP spid="214056" grpId="0"/>
      <p:bldP spid="214057" grpId="0"/>
      <p:bldP spid="12" grpId="0"/>
      <p:bldP spid="13" grpId="0"/>
      <p:bldP spid="14" grpId="0"/>
      <p:bldP spid="3" grpId="0" animBg="1"/>
      <p:bldP spid="49" grpId="0" animBg="1"/>
      <p:bldP spid="50" grpId="0" animBg="1"/>
      <p:bldP spid="51" grpId="0" animBg="1"/>
      <p:bldP spid="52" grpId="0" animBg="1"/>
      <p:bldP spid="53" grpId="0" animBg="1"/>
      <p:bldP spid="54" grpId="0" animBg="1"/>
      <p:bldP spid="55" grpId="0" animBg="1"/>
      <p:bldP spid="5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457</TotalTime>
  <Words>562</Words>
  <Application>Microsoft Office PowerPoint</Application>
  <PresentationFormat>Custom</PresentationFormat>
  <Paragraphs>138</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Ion Boardroom</vt:lpstr>
      <vt:lpstr>Scientific Measurement</vt:lpstr>
      <vt:lpstr>A. SI Units</vt:lpstr>
      <vt:lpstr>B. Qualitative Measurement Vs. Quantitative Measurement</vt:lpstr>
      <vt:lpstr>B. Qualitative Measurement Vs. Quantitative Measurement</vt:lpstr>
      <vt:lpstr>C. Accuracy Vs. Precision</vt:lpstr>
      <vt:lpstr>C. Accuracy Vs. Precision</vt:lpstr>
      <vt:lpstr>Which ruler will measure with greater precision?</vt:lpstr>
      <vt:lpstr>Precision Vs. Accuracy</vt:lpstr>
      <vt:lpstr>Example: Describe the accuracy and precision of each group’s measurements, if the actual length of the field was 29.55 meters.</vt:lpstr>
      <vt:lpstr>4. Is it possible to be accurate and not precise? Group D: 2.55 m, 25.56 m, 60.54 m</vt:lpstr>
      <vt:lpstr>D. Uncertainty in measurement</vt:lpstr>
      <vt:lpstr>D. Uncertainty in measurement</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Measurement</dc:title>
  <dc:creator>savina thompson</dc:creator>
  <cp:lastModifiedBy>Savina Thompson (Tokay High)</cp:lastModifiedBy>
  <cp:revision>13</cp:revision>
  <dcterms:created xsi:type="dcterms:W3CDTF">2015-08-08T05:44:34Z</dcterms:created>
  <dcterms:modified xsi:type="dcterms:W3CDTF">2015-08-10T22:07:46Z</dcterms:modified>
</cp:coreProperties>
</file>